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7" r:id="rId1"/>
  </p:sldMasterIdLst>
  <p:notesMasterIdLst>
    <p:notesMasterId r:id="rId18"/>
  </p:notesMasterIdLst>
  <p:sldIdLst>
    <p:sldId id="256" r:id="rId2"/>
    <p:sldId id="269" r:id="rId3"/>
    <p:sldId id="257" r:id="rId4"/>
    <p:sldId id="287" r:id="rId5"/>
    <p:sldId id="294" r:id="rId6"/>
    <p:sldId id="258" r:id="rId7"/>
    <p:sldId id="293" r:id="rId8"/>
    <p:sldId id="265" r:id="rId9"/>
    <p:sldId id="289" r:id="rId10"/>
    <p:sldId id="292" r:id="rId11"/>
    <p:sldId id="288" r:id="rId12"/>
    <p:sldId id="290" r:id="rId13"/>
    <p:sldId id="291" r:id="rId14"/>
    <p:sldId id="278" r:id="rId15"/>
    <p:sldId id="274" r:id="rId16"/>
    <p:sldId id="279" r:id="rId17"/>
  </p:sldIdLst>
  <p:sldSz cx="9144000" cy="5143500" type="screen16x9"/>
  <p:notesSz cx="6858000" cy="9144000"/>
  <p:embeddedFontLst>
    <p:embeddedFont>
      <p:font typeface="Sniglet" pitchFamily="82" charset="0"/>
      <p:regular r:id="rId19"/>
    </p:embeddedFont>
    <p:embeddedFont>
      <p:font typeface="Walter Turncoat" panose="02000000000000000000" pitchFamily="2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D00"/>
    <a:srgbClr val="FF9C00"/>
    <a:srgbClr val="FFF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262FD2-81A5-4EA1-8937-A1A62073BAD0}">
  <a:tblStyle styleId="{B6262FD2-81A5-4EA1-8937-A1A62073BA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6" d="100"/>
        <a:sy n="1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4366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582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6740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681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0884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399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5351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314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457200" y="1507925"/>
            <a:ext cx="3994500" cy="3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2"/>
          </p:nvPr>
        </p:nvSpPr>
        <p:spPr>
          <a:xfrm>
            <a:off x="4692275" y="1507925"/>
            <a:ext cx="3994500" cy="3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✘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ctrTitle"/>
          </p:nvPr>
        </p:nvSpPr>
        <p:spPr>
          <a:xfrm>
            <a:off x="1086735" y="1679124"/>
            <a:ext cx="3931920" cy="1424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… Et </a:t>
            </a:r>
            <a:r>
              <a:rPr lang="en" dirty="0" err="1"/>
              <a:t>voici</a:t>
            </a:r>
            <a:br>
              <a:rPr lang="en" dirty="0"/>
            </a:br>
            <a:endParaRPr dirty="0"/>
          </a:p>
        </p:txBody>
      </p:sp>
      <p:sp>
        <p:nvSpPr>
          <p:cNvPr id="54" name="Google Shape;54;p11"/>
          <p:cNvSpPr/>
          <p:nvPr/>
        </p:nvSpPr>
        <p:spPr>
          <a:xfrm>
            <a:off x="2595150" y="4270209"/>
            <a:ext cx="2423505" cy="14680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425;p38">
            <a:extLst>
              <a:ext uri="{FF2B5EF4-FFF2-40B4-BE49-F238E27FC236}">
                <a16:creationId xmlns:a16="http://schemas.microsoft.com/office/drawing/2014/main" id="{D4E4603D-1664-F243-BF36-5A27F71BA711}"/>
              </a:ext>
            </a:extLst>
          </p:cNvPr>
          <p:cNvSpPr>
            <a:spLocks noChangeAspect="1"/>
          </p:cNvSpPr>
          <p:nvPr/>
        </p:nvSpPr>
        <p:spPr>
          <a:xfrm>
            <a:off x="556882" y="442945"/>
            <a:ext cx="1399934" cy="1378974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9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47;p11">
            <a:extLst>
              <a:ext uri="{FF2B5EF4-FFF2-40B4-BE49-F238E27FC236}">
                <a16:creationId xmlns:a16="http://schemas.microsoft.com/office/drawing/2014/main" id="{8A731CFC-7C9B-B146-A43B-33A78FF81419}"/>
              </a:ext>
            </a:extLst>
          </p:cNvPr>
          <p:cNvSpPr txBox="1">
            <a:spLocks/>
          </p:cNvSpPr>
          <p:nvPr/>
        </p:nvSpPr>
        <p:spPr>
          <a:xfrm>
            <a:off x="0" y="2754544"/>
            <a:ext cx="5246176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Walter Turncoat"/>
              <a:buNone/>
              <a:defRPr sz="60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en" dirty="0" err="1">
                <a:solidFill>
                  <a:srgbClr val="FF9D00"/>
                </a:solidFill>
              </a:rPr>
              <a:t>L’équipe</a:t>
            </a:r>
            <a:r>
              <a:rPr lang="en" dirty="0">
                <a:solidFill>
                  <a:srgbClr val="FF9D00"/>
                </a:solidFill>
              </a:rPr>
              <a:t> </a:t>
            </a:r>
          </a:p>
          <a:p>
            <a:r>
              <a:rPr lang="fr-BE" dirty="0">
                <a:solidFill>
                  <a:srgbClr val="FF9C00"/>
                </a:solidFill>
              </a:rPr>
              <a:t>          Belge !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15D452A-336B-C540-BD77-4A59C96BD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1000"/>
                    </a14:imgEffect>
                    <a14:imgEffect>
                      <a14:saturation sat="0"/>
                    </a14:imgEffect>
                    <a14:imgEffect>
                      <a14:brightnessContrast bright="16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8036" y="539840"/>
            <a:ext cx="2728950" cy="3702976"/>
          </a:xfrm>
          <a:prstGeom prst="rect">
            <a:avLst/>
          </a:prstGeom>
          <a:ln w="19050">
            <a:solidFill>
              <a:srgbClr val="FF9C00"/>
            </a:solidFill>
          </a:ln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</a:rPr>
              <a:t>Les publics “aux </a:t>
            </a:r>
            <a:r>
              <a:rPr lang="en" dirty="0" err="1">
                <a:solidFill>
                  <a:srgbClr val="FF9C00"/>
                </a:solidFill>
              </a:rPr>
              <a:t>fronti</a:t>
            </a:r>
            <a:r>
              <a:rPr lang="fr-BE" dirty="0" err="1">
                <a:solidFill>
                  <a:srgbClr val="FF9C00"/>
                </a:solidFill>
              </a:rPr>
              <a:t>ere</a:t>
            </a:r>
            <a:r>
              <a:rPr lang="en" dirty="0">
                <a:solidFill>
                  <a:srgbClr val="FF9C00"/>
                </a:solidFill>
              </a:rPr>
              <a:t>s”</a:t>
            </a:r>
            <a:endParaRPr dirty="0">
              <a:solidFill>
                <a:srgbClr val="FF9C00"/>
              </a:solidFill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929474" y="2160150"/>
            <a:ext cx="4446429" cy="20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Une </a:t>
            </a:r>
            <a:r>
              <a:rPr lang="en" dirty="0" err="1"/>
              <a:t>réflexion</a:t>
            </a:r>
            <a:r>
              <a:rPr lang="en" dirty="0"/>
              <a:t> </a:t>
            </a:r>
            <a:r>
              <a:rPr lang="en" dirty="0" err="1"/>
              <a:t>s’est</a:t>
            </a:r>
            <a:r>
              <a:rPr lang="en" dirty="0"/>
              <a:t> </a:t>
            </a:r>
            <a:r>
              <a:rPr lang="en" dirty="0" err="1"/>
              <a:t>engagée</a:t>
            </a:r>
            <a:r>
              <a:rPr lang="en" dirty="0"/>
              <a:t> sur les </a:t>
            </a:r>
            <a:r>
              <a:rPr lang="en" dirty="0" err="1"/>
              <a:t>moyens</a:t>
            </a:r>
            <a:r>
              <a:rPr lang="en" dirty="0"/>
              <a:t> de </a:t>
            </a:r>
            <a:r>
              <a:rPr lang="en" dirty="0" err="1"/>
              <a:t>rejoind</a:t>
            </a:r>
            <a:r>
              <a:rPr lang="fr-BE" dirty="0" err="1"/>
              <a:t>re</a:t>
            </a:r>
            <a:r>
              <a:rPr lang="fr-BE" dirty="0"/>
              <a:t> des publics différents de nos publics habituels, ainsi que sur le renouvellement de notre langage.</a:t>
            </a:r>
            <a:endParaRPr dirty="0"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9" name="Google Shape;350;p38">
            <a:extLst>
              <a:ext uri="{FF2B5EF4-FFF2-40B4-BE49-F238E27FC236}">
                <a16:creationId xmlns:a16="http://schemas.microsoft.com/office/drawing/2014/main" id="{37FE44A3-D46C-8242-9FE6-2B5767F4FC64}"/>
              </a:ext>
            </a:extLst>
          </p:cNvPr>
          <p:cNvSpPr/>
          <p:nvPr/>
        </p:nvSpPr>
        <p:spPr>
          <a:xfrm>
            <a:off x="4297650" y="370250"/>
            <a:ext cx="355778" cy="41109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92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</a:rPr>
              <a:t>Les unit</a:t>
            </a:r>
            <a:r>
              <a:rPr lang="fr-BE" dirty="0">
                <a:solidFill>
                  <a:srgbClr val="FF9C00"/>
                </a:solidFill>
              </a:rPr>
              <a:t>e</a:t>
            </a:r>
            <a:r>
              <a:rPr lang="en" dirty="0">
                <a:solidFill>
                  <a:srgbClr val="FF9C00"/>
                </a:solidFill>
              </a:rPr>
              <a:t>s </a:t>
            </a:r>
            <a:r>
              <a:rPr lang="en" dirty="0" err="1">
                <a:solidFill>
                  <a:srgbClr val="FF9C00"/>
                </a:solidFill>
              </a:rPr>
              <a:t>pastorales</a:t>
            </a:r>
            <a:endParaRPr dirty="0">
              <a:solidFill>
                <a:srgbClr val="FF9C00"/>
              </a:solidFill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977127" y="1753075"/>
            <a:ext cx="4834817" cy="20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fr-BE" dirty="0"/>
              <a:t>Attention particulière à</a:t>
            </a:r>
          </a:p>
          <a:p>
            <a:pPr marL="342900" indent="-342900">
              <a:lnSpc>
                <a:spcPts val="3000"/>
              </a:lnSpc>
            </a:pPr>
            <a:r>
              <a:rPr lang="fr-BE" dirty="0"/>
              <a:t>Être en lien avec les unités pastorales</a:t>
            </a:r>
          </a:p>
          <a:p>
            <a:pPr marL="342900" indent="-342900">
              <a:lnSpc>
                <a:spcPts val="3000"/>
              </a:lnSpc>
            </a:pPr>
            <a:r>
              <a:rPr lang="fr-BE" dirty="0"/>
              <a:t>Vivre des temps de discernement avec les équipes en mission</a:t>
            </a:r>
          </a:p>
          <a:p>
            <a:pPr marL="342900" indent="-342900">
              <a:lnSpc>
                <a:spcPts val="3000"/>
              </a:lnSpc>
            </a:pPr>
            <a:r>
              <a:rPr lang="fr-BE" dirty="0"/>
              <a:t>Vivre </a:t>
            </a:r>
            <a:r>
              <a:rPr lang="fr-BE" dirty="0" err="1"/>
              <a:t>Esdac</a:t>
            </a:r>
            <a:r>
              <a:rPr lang="fr-BE" dirty="0"/>
              <a:t> avec les membres engagés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/>
          <p:nvPr/>
        </p:nvSpPr>
        <p:spPr>
          <a:xfrm>
            <a:off x="4342533" y="512867"/>
            <a:ext cx="387139" cy="341965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232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9C00"/>
                </a:solidFill>
              </a:rPr>
              <a:t>La CVX</a:t>
            </a:r>
            <a:endParaRPr b="1" dirty="0">
              <a:solidFill>
                <a:srgbClr val="FF9C00"/>
              </a:solidFill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4091" y="1856006"/>
            <a:ext cx="2604368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1" name="Google Shape;351;p38">
            <a:extLst>
              <a:ext uri="{FF2B5EF4-FFF2-40B4-BE49-F238E27FC236}">
                <a16:creationId xmlns:a16="http://schemas.microsoft.com/office/drawing/2014/main" id="{D59FD3E0-9728-E54F-8A63-2FE4B69FBF85}"/>
              </a:ext>
            </a:extLst>
          </p:cNvPr>
          <p:cNvSpPr/>
          <p:nvPr/>
        </p:nvSpPr>
        <p:spPr>
          <a:xfrm>
            <a:off x="4367795" y="328325"/>
            <a:ext cx="414283" cy="362159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43;p20">
            <a:extLst>
              <a:ext uri="{FF2B5EF4-FFF2-40B4-BE49-F238E27FC236}">
                <a16:creationId xmlns:a16="http://schemas.microsoft.com/office/drawing/2014/main" id="{4DCC58CE-7D68-364D-9220-8D49215EBFEA}"/>
              </a:ext>
            </a:extLst>
          </p:cNvPr>
          <p:cNvSpPr txBox="1">
            <a:spLocks/>
          </p:cNvSpPr>
          <p:nvPr/>
        </p:nvSpPr>
        <p:spPr>
          <a:xfrm>
            <a:off x="3994236" y="1753075"/>
            <a:ext cx="4800599" cy="2516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indent="0">
              <a:lnSpc>
                <a:spcPts val="3000"/>
              </a:lnSpc>
              <a:spcBef>
                <a:spcPts val="0"/>
              </a:spcBef>
              <a:buFont typeface="Sniglet"/>
              <a:buNone/>
            </a:pPr>
            <a:r>
              <a:rPr lang="fr-BE" dirty="0"/>
              <a:t>Un lien particulier s’est créé avec la CVX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fr-BE" dirty="0"/>
              <a:t>depuis le congrès de Buenos-Aires.  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endParaRPr lang="fr-BE" sz="800" dirty="0"/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fr-BE" dirty="0"/>
              <a:t>Le président mondial est belge et  désireux d’ouvrir la CVX au discernement communautaire. Plusieurs animations ont déjà été réalisées.</a:t>
            </a:r>
          </a:p>
          <a:p>
            <a:pPr marL="0" indent="0">
              <a:spcBef>
                <a:spcPts val="0"/>
              </a:spcBef>
              <a:buFont typeface="Sniglet"/>
              <a:buNone/>
            </a:pPr>
            <a:endParaRPr lang="fr-BE" sz="800" dirty="0"/>
          </a:p>
          <a:p>
            <a:pPr marL="342900" indent="-34290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9721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</a:rPr>
              <a:t>La formation</a:t>
            </a:r>
            <a:endParaRPr dirty="0">
              <a:solidFill>
                <a:srgbClr val="FF9C00"/>
              </a:solidFill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0" name="Google Shape;391;p38">
            <a:extLst>
              <a:ext uri="{FF2B5EF4-FFF2-40B4-BE49-F238E27FC236}">
                <a16:creationId xmlns:a16="http://schemas.microsoft.com/office/drawing/2014/main" id="{281DD18F-01A5-854C-AA06-C39004C21CFB}"/>
              </a:ext>
            </a:extLst>
          </p:cNvPr>
          <p:cNvSpPr/>
          <p:nvPr/>
        </p:nvSpPr>
        <p:spPr>
          <a:xfrm>
            <a:off x="4297650" y="469948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D28C7AD-BB88-6D4E-ACBC-06A218EFF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3922" y="1515043"/>
            <a:ext cx="4892105" cy="2503200"/>
          </a:xfrm>
        </p:spPr>
        <p:txBody>
          <a:bodyPr/>
          <a:lstStyle/>
          <a:p>
            <a:pPr marL="101600" indent="0">
              <a:buNone/>
            </a:pPr>
            <a:r>
              <a:rPr lang="fr-FR" dirty="0"/>
              <a:t>La formation à la conversation spirituelle rencontre une demande croissante.</a:t>
            </a:r>
          </a:p>
          <a:p>
            <a:pPr marL="101600" indent="0">
              <a:buNone/>
            </a:pPr>
            <a:r>
              <a:rPr lang="fr-FR" dirty="0"/>
              <a:t>&gt; Proposition d’une formation en 4 samedis au Forum  St Michel à Bruxelles, suivie d’une formation au discernement communautaire pour ceux qui le souhaitent.</a:t>
            </a:r>
          </a:p>
          <a:p>
            <a:pPr marL="101600" indent="0">
              <a:buNone/>
            </a:pPr>
            <a:r>
              <a:rPr lang="fr-FR" dirty="0"/>
              <a:t>&gt; Proposition de formations adaptées à des publics demandeurs</a:t>
            </a:r>
          </a:p>
        </p:txBody>
      </p:sp>
    </p:spTree>
    <p:extLst>
      <p:ext uri="{BB962C8B-B14F-4D97-AF65-F5344CB8AC3E}">
        <p14:creationId xmlns:p14="http://schemas.microsoft.com/office/powerpoint/2010/main" val="273756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07EBA1-7579-B249-9718-3BF36FC10D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21" b="10201"/>
          <a:stretch/>
        </p:blipFill>
        <p:spPr>
          <a:xfrm>
            <a:off x="708709" y="1847029"/>
            <a:ext cx="3314651" cy="21031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9" name="Google Shape;289;p33"/>
          <p:cNvSpPr>
            <a:spLocks noChangeAspect="1"/>
          </p:cNvSpPr>
          <p:nvPr/>
        </p:nvSpPr>
        <p:spPr>
          <a:xfrm>
            <a:off x="525098" y="1670869"/>
            <a:ext cx="3699400" cy="2880025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90" name="Google Shape;290;p33"/>
          <p:cNvSpPr/>
          <p:nvPr/>
        </p:nvSpPr>
        <p:spPr>
          <a:xfrm>
            <a:off x="708709" y="1870445"/>
            <a:ext cx="3314651" cy="207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91" name="Google Shape;291;p33"/>
          <p:cNvSpPr txBox="1">
            <a:spLocks noGrp="1"/>
          </p:cNvSpPr>
          <p:nvPr>
            <p:ph type="body" idx="4294967295"/>
          </p:nvPr>
        </p:nvSpPr>
        <p:spPr>
          <a:xfrm>
            <a:off x="4998203" y="2983424"/>
            <a:ext cx="3547311" cy="13983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Le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numérique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s’est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invit</a:t>
            </a:r>
            <a:r>
              <a:rPr lang="fr-BE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é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en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force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dans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nos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rencontres et </a:t>
            </a:r>
            <a:r>
              <a:rPr lang="en" dirty="0" err="1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nos</a:t>
            </a:r>
            <a:r>
              <a:rPr lang="en" dirty="0">
                <a:solidFill>
                  <a:srgbClr val="FF9C00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animations.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" dirty="0">
              <a:solidFill>
                <a:srgbClr val="FF9C00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marL="342900" indent="-342900"/>
            <a:r>
              <a:rPr lang="fr-FR" dirty="0">
                <a:solidFill>
                  <a:schemeClr val="bg1"/>
                </a:solidFill>
                <a:latin typeface="Sniglet" pitchFamily="82" charset="0"/>
              </a:rPr>
              <a:t>Animations entièrement en visio-conférence, ou mixtes</a:t>
            </a:r>
          </a:p>
          <a:p>
            <a:pPr marL="342900" indent="-342900"/>
            <a:r>
              <a:rPr lang="fr-FR" dirty="0">
                <a:solidFill>
                  <a:schemeClr val="bg1"/>
                </a:solidFill>
                <a:latin typeface="Sniglet" pitchFamily="82" charset="0"/>
              </a:rPr>
              <a:t>AP mixtes</a:t>
            </a:r>
          </a:p>
          <a:p>
            <a:pPr marL="342900" indent="-342900"/>
            <a:r>
              <a:rPr lang="fr-FR" dirty="0">
                <a:solidFill>
                  <a:schemeClr val="bg1"/>
                </a:solidFill>
                <a:latin typeface="Sniglet" pitchFamily="82" charset="0"/>
              </a:rPr>
              <a:t>« Cafés </a:t>
            </a:r>
            <a:r>
              <a:rPr lang="fr-FR" dirty="0" err="1">
                <a:solidFill>
                  <a:schemeClr val="bg1"/>
                </a:solidFill>
                <a:latin typeface="Sniglet" pitchFamily="82" charset="0"/>
              </a:rPr>
              <a:t>Esdac</a:t>
            </a:r>
            <a:r>
              <a:rPr lang="fr-FR" dirty="0">
                <a:solidFill>
                  <a:schemeClr val="bg1"/>
                </a:solidFill>
                <a:latin typeface="Sniglet" pitchFamily="82" charset="0"/>
              </a:rPr>
              <a:t> » réguliers par zoom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FF9C00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</p:txBody>
      </p:sp>
      <p:sp>
        <p:nvSpPr>
          <p:cNvPr id="292" name="Google Shape;292;p3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9" name="Google Shape;389;p45">
            <a:extLst>
              <a:ext uri="{FF2B5EF4-FFF2-40B4-BE49-F238E27FC236}">
                <a16:creationId xmlns:a16="http://schemas.microsoft.com/office/drawing/2014/main" id="{55139B80-1C9D-C149-99FE-85AC961ACE70}"/>
              </a:ext>
            </a:extLst>
          </p:cNvPr>
          <p:cNvSpPr txBox="1">
            <a:spLocks/>
          </p:cNvSpPr>
          <p:nvPr/>
        </p:nvSpPr>
        <p:spPr>
          <a:xfrm>
            <a:off x="866374" y="358385"/>
            <a:ext cx="573590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pPr algn="l"/>
            <a:r>
              <a:rPr lang="fr-BE" dirty="0"/>
              <a:t>Petit flash SWOT sur notre équipe</a:t>
            </a:r>
          </a:p>
        </p:txBody>
      </p:sp>
      <p:sp>
        <p:nvSpPr>
          <p:cNvPr id="10" name="Google Shape;393;p45">
            <a:extLst>
              <a:ext uri="{FF2B5EF4-FFF2-40B4-BE49-F238E27FC236}">
                <a16:creationId xmlns:a16="http://schemas.microsoft.com/office/drawing/2014/main" id="{FFECA11A-8EE4-DC40-8C47-03DD5A121E16}"/>
              </a:ext>
            </a:extLst>
          </p:cNvPr>
          <p:cNvSpPr/>
          <p:nvPr/>
        </p:nvSpPr>
        <p:spPr>
          <a:xfrm>
            <a:off x="968150" y="2832801"/>
            <a:ext cx="3538800" cy="133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" name="Google Shape;394;p45">
            <a:extLst>
              <a:ext uri="{FF2B5EF4-FFF2-40B4-BE49-F238E27FC236}">
                <a16:creationId xmlns:a16="http://schemas.microsoft.com/office/drawing/2014/main" id="{34EB6981-4FCC-A64F-9E40-0D3D8C68C650}"/>
              </a:ext>
            </a:extLst>
          </p:cNvPr>
          <p:cNvSpPr/>
          <p:nvPr/>
        </p:nvSpPr>
        <p:spPr>
          <a:xfrm>
            <a:off x="4653268" y="2832801"/>
            <a:ext cx="3538800" cy="133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endParaRPr dirty="0">
              <a:solidFill>
                <a:schemeClr val="bg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0" name="Google Shape;391;p45">
            <a:extLst>
              <a:ext uri="{FF2B5EF4-FFF2-40B4-BE49-F238E27FC236}">
                <a16:creationId xmlns:a16="http://schemas.microsoft.com/office/drawing/2014/main" id="{0D2FED84-D8E2-A847-9EB2-E312BE781262}"/>
              </a:ext>
            </a:extLst>
          </p:cNvPr>
          <p:cNvSpPr/>
          <p:nvPr/>
        </p:nvSpPr>
        <p:spPr>
          <a:xfrm>
            <a:off x="967779" y="1366130"/>
            <a:ext cx="3538800" cy="133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bg1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bg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1" name="Google Shape;392;p45">
            <a:extLst>
              <a:ext uri="{FF2B5EF4-FFF2-40B4-BE49-F238E27FC236}">
                <a16:creationId xmlns:a16="http://schemas.microsoft.com/office/drawing/2014/main" id="{39CC5C33-4A7D-9048-BE34-570572721D7D}"/>
              </a:ext>
            </a:extLst>
          </p:cNvPr>
          <p:cNvSpPr/>
          <p:nvPr/>
        </p:nvSpPr>
        <p:spPr>
          <a:xfrm>
            <a:off x="4653268" y="1349289"/>
            <a:ext cx="3538800" cy="133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bg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2" name="Google Shape;395;p45">
            <a:extLst>
              <a:ext uri="{FF2B5EF4-FFF2-40B4-BE49-F238E27FC236}">
                <a16:creationId xmlns:a16="http://schemas.microsoft.com/office/drawing/2014/main" id="{0631A890-780D-6E49-BDA2-455DC33CFA2B}"/>
              </a:ext>
            </a:extLst>
          </p:cNvPr>
          <p:cNvSpPr/>
          <p:nvPr/>
        </p:nvSpPr>
        <p:spPr>
          <a:xfrm>
            <a:off x="3491063" y="1668853"/>
            <a:ext cx="2033400" cy="20334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96;p45">
            <a:extLst>
              <a:ext uri="{FF2B5EF4-FFF2-40B4-BE49-F238E27FC236}">
                <a16:creationId xmlns:a16="http://schemas.microsoft.com/office/drawing/2014/main" id="{FEC71E96-BBD7-404F-85FE-29EAFC5A2D5A}"/>
              </a:ext>
            </a:extLst>
          </p:cNvPr>
          <p:cNvSpPr/>
          <p:nvPr/>
        </p:nvSpPr>
        <p:spPr>
          <a:xfrm rot="5400000">
            <a:off x="3637751" y="1683845"/>
            <a:ext cx="2033400" cy="20334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97;p45">
            <a:extLst>
              <a:ext uri="{FF2B5EF4-FFF2-40B4-BE49-F238E27FC236}">
                <a16:creationId xmlns:a16="http://schemas.microsoft.com/office/drawing/2014/main" id="{B4C034BA-8ADC-2C46-BCC3-CF659564C0B2}"/>
              </a:ext>
            </a:extLst>
          </p:cNvPr>
          <p:cNvSpPr/>
          <p:nvPr/>
        </p:nvSpPr>
        <p:spPr>
          <a:xfrm rot="10800000">
            <a:off x="3637752" y="1816706"/>
            <a:ext cx="2033400" cy="20334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98;p45">
            <a:extLst>
              <a:ext uri="{FF2B5EF4-FFF2-40B4-BE49-F238E27FC236}">
                <a16:creationId xmlns:a16="http://schemas.microsoft.com/office/drawing/2014/main" id="{406195AC-013E-1D4D-B250-69AC6C8CA79B}"/>
              </a:ext>
            </a:extLst>
          </p:cNvPr>
          <p:cNvSpPr/>
          <p:nvPr/>
        </p:nvSpPr>
        <p:spPr>
          <a:xfrm rot="-5400000">
            <a:off x="3491063" y="1816706"/>
            <a:ext cx="2033400" cy="20334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99;p45">
            <a:extLst>
              <a:ext uri="{FF2B5EF4-FFF2-40B4-BE49-F238E27FC236}">
                <a16:creationId xmlns:a16="http://schemas.microsoft.com/office/drawing/2014/main" id="{A14C521B-2450-214B-9800-722FDD137E8C}"/>
              </a:ext>
            </a:extLst>
          </p:cNvPr>
          <p:cNvSpPr/>
          <p:nvPr/>
        </p:nvSpPr>
        <p:spPr>
          <a:xfrm>
            <a:off x="4035421" y="2093027"/>
            <a:ext cx="222386" cy="33461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Inconsolata"/>
              </a:rPr>
              <a:t>S</a:t>
            </a:r>
          </a:p>
        </p:txBody>
      </p:sp>
      <p:sp>
        <p:nvSpPr>
          <p:cNvPr id="17" name="Google Shape;400;p45">
            <a:extLst>
              <a:ext uri="{FF2B5EF4-FFF2-40B4-BE49-F238E27FC236}">
                <a16:creationId xmlns:a16="http://schemas.microsoft.com/office/drawing/2014/main" id="{763F8A48-755C-1F43-8A33-B79049917A52}"/>
              </a:ext>
            </a:extLst>
          </p:cNvPr>
          <p:cNvSpPr/>
          <p:nvPr/>
        </p:nvSpPr>
        <p:spPr>
          <a:xfrm>
            <a:off x="4889856" y="2099521"/>
            <a:ext cx="252002" cy="3237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lt1"/>
                </a:solidFill>
                <a:latin typeface="Inconsolata"/>
              </a:rPr>
              <a:t>W</a:t>
            </a:r>
          </a:p>
        </p:txBody>
      </p:sp>
      <p:sp>
        <p:nvSpPr>
          <p:cNvPr id="18" name="Google Shape;401;p45">
            <a:extLst>
              <a:ext uri="{FF2B5EF4-FFF2-40B4-BE49-F238E27FC236}">
                <a16:creationId xmlns:a16="http://schemas.microsoft.com/office/drawing/2014/main" id="{5C3E33C4-68BC-8448-9D6B-9DAD3ED51373}"/>
              </a:ext>
            </a:extLst>
          </p:cNvPr>
          <p:cNvSpPr/>
          <p:nvPr/>
        </p:nvSpPr>
        <p:spPr>
          <a:xfrm>
            <a:off x="4006324" y="3023820"/>
            <a:ext cx="241611" cy="33461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Inconsolata"/>
              </a:rPr>
              <a:t>O</a:t>
            </a:r>
          </a:p>
        </p:txBody>
      </p:sp>
      <p:sp>
        <p:nvSpPr>
          <p:cNvPr id="19" name="Google Shape;402;p45">
            <a:extLst>
              <a:ext uri="{FF2B5EF4-FFF2-40B4-BE49-F238E27FC236}">
                <a16:creationId xmlns:a16="http://schemas.microsoft.com/office/drawing/2014/main" id="{6E15C5D7-BC8B-024B-A143-121BB82824F5}"/>
              </a:ext>
            </a:extLst>
          </p:cNvPr>
          <p:cNvSpPr/>
          <p:nvPr/>
        </p:nvSpPr>
        <p:spPr>
          <a:xfrm>
            <a:off x="4985981" y="3030314"/>
            <a:ext cx="235375" cy="3237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Inconsolata"/>
              </a:rPr>
              <a:t>T</a:t>
            </a:r>
          </a:p>
        </p:txBody>
      </p:sp>
      <p:sp>
        <p:nvSpPr>
          <p:cNvPr id="22" name="Google Shape;362;p38">
            <a:extLst>
              <a:ext uri="{FF2B5EF4-FFF2-40B4-BE49-F238E27FC236}">
                <a16:creationId xmlns:a16="http://schemas.microsoft.com/office/drawing/2014/main" id="{445C5AB8-5185-E74C-A725-52F0039B900D}"/>
              </a:ext>
            </a:extLst>
          </p:cNvPr>
          <p:cNvSpPr/>
          <p:nvPr/>
        </p:nvSpPr>
        <p:spPr>
          <a:xfrm>
            <a:off x="555590" y="3697763"/>
            <a:ext cx="347361" cy="360433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405;p38">
            <a:extLst>
              <a:ext uri="{FF2B5EF4-FFF2-40B4-BE49-F238E27FC236}">
                <a16:creationId xmlns:a16="http://schemas.microsoft.com/office/drawing/2014/main" id="{56EF2C11-246C-5A40-99F2-4F5F973E3446}"/>
              </a:ext>
            </a:extLst>
          </p:cNvPr>
          <p:cNvSpPr/>
          <p:nvPr/>
        </p:nvSpPr>
        <p:spPr>
          <a:xfrm>
            <a:off x="8308814" y="3836017"/>
            <a:ext cx="302154" cy="22217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382;p38">
            <a:extLst>
              <a:ext uri="{FF2B5EF4-FFF2-40B4-BE49-F238E27FC236}">
                <a16:creationId xmlns:a16="http://schemas.microsoft.com/office/drawing/2014/main" id="{3280D3FD-8FAA-5143-A74F-2C5090CB8C0A}"/>
              </a:ext>
            </a:extLst>
          </p:cNvPr>
          <p:cNvSpPr/>
          <p:nvPr/>
        </p:nvSpPr>
        <p:spPr>
          <a:xfrm>
            <a:off x="592167" y="1444331"/>
            <a:ext cx="274208" cy="239514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408;p38">
            <a:extLst>
              <a:ext uri="{FF2B5EF4-FFF2-40B4-BE49-F238E27FC236}">
                <a16:creationId xmlns:a16="http://schemas.microsoft.com/office/drawing/2014/main" id="{396EBBE3-FF05-A542-B9A2-BE15CC62CAAE}"/>
              </a:ext>
            </a:extLst>
          </p:cNvPr>
          <p:cNvSpPr/>
          <p:nvPr/>
        </p:nvSpPr>
        <p:spPr>
          <a:xfrm>
            <a:off x="8345390" y="1438642"/>
            <a:ext cx="229002" cy="215958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9FBE77-18D6-534C-97BF-91C800EBFF7F}"/>
              </a:ext>
            </a:extLst>
          </p:cNvPr>
          <p:cNvSpPr txBox="1"/>
          <p:nvPr/>
        </p:nvSpPr>
        <p:spPr>
          <a:xfrm>
            <a:off x="1071890" y="1488295"/>
            <a:ext cx="244756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* Enracinement des animateurs dans l’histoire d’origine d’</a:t>
            </a:r>
            <a:r>
              <a:rPr lang="fr-FR" sz="1200" dirty="0" err="1">
                <a:solidFill>
                  <a:schemeClr val="bg1"/>
                </a:solidFill>
                <a:latin typeface="Sniglet" pitchFamily="82" charset="0"/>
              </a:rPr>
              <a:t>Esdac</a:t>
            </a:r>
            <a:endParaRPr lang="fr-FR" sz="1200" dirty="0">
              <a:solidFill>
                <a:schemeClr val="bg1"/>
              </a:solidFill>
              <a:latin typeface="Sniglet" pitchFamily="82" charset="0"/>
            </a:endParaRPr>
          </a:p>
          <a:p>
            <a:pPr>
              <a:spcAft>
                <a:spcPts val="600"/>
              </a:spcAft>
            </a:pP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* Créativité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3878CAC-3497-6B45-88E9-2F41632B6B0D}"/>
              </a:ext>
            </a:extLst>
          </p:cNvPr>
          <p:cNvSpPr txBox="1"/>
          <p:nvPr/>
        </p:nvSpPr>
        <p:spPr>
          <a:xfrm>
            <a:off x="5632863" y="1456259"/>
            <a:ext cx="2410282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>
                <a:solidFill>
                  <a:schemeClr val="bg1"/>
                </a:solidFill>
                <a:latin typeface="Sniglet" pitchFamily="82" charset="0"/>
              </a:rPr>
              <a:t>* </a:t>
            </a: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Disponibilité relative des animateurs, étant donné leurs  nombreux engagements en d’autres lieux.</a:t>
            </a:r>
          </a:p>
          <a:p>
            <a:pPr lvl="4">
              <a:spcAft>
                <a:spcPts val="600"/>
              </a:spcAft>
            </a:pP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 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B96B13B-C913-8A45-8F50-8E85CEBE06A9}"/>
              </a:ext>
            </a:extLst>
          </p:cNvPr>
          <p:cNvSpPr txBox="1"/>
          <p:nvPr/>
        </p:nvSpPr>
        <p:spPr>
          <a:xfrm>
            <a:off x="1016292" y="2996450"/>
            <a:ext cx="282702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* Intérêt croissant pour la formation         à la conversation spirituelle</a:t>
            </a:r>
          </a:p>
          <a:p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   &gt; Formation d’animateurs sur leur                                                   </a:t>
            </a:r>
          </a:p>
          <a:p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      lieu de mission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346BC91-6C45-2845-BC8E-6EEC9AC08227}"/>
              </a:ext>
            </a:extLst>
          </p:cNvPr>
          <p:cNvSpPr txBox="1"/>
          <p:nvPr/>
        </p:nvSpPr>
        <p:spPr>
          <a:xfrm>
            <a:off x="5687467" y="3041003"/>
            <a:ext cx="243364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dirty="0">
                <a:solidFill>
                  <a:schemeClr val="bg1"/>
                </a:solidFill>
                <a:latin typeface="Sniglet" pitchFamily="82" charset="0"/>
              </a:rPr>
              <a:t>*  Renouvellement lent des    animateurs</a:t>
            </a:r>
          </a:p>
          <a:p>
            <a:pPr>
              <a:spcAft>
                <a:spcPts val="600"/>
              </a:spcAft>
            </a:pPr>
            <a:endParaRPr lang="fr-FR" sz="1200" dirty="0">
              <a:solidFill>
                <a:schemeClr val="bg1"/>
              </a:solidFill>
              <a:latin typeface="Sniglet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>
            <a:spLocks noGrp="1"/>
          </p:cNvSpPr>
          <p:nvPr>
            <p:ph type="ctrTitle" idx="4294967295"/>
          </p:nvPr>
        </p:nvSpPr>
        <p:spPr>
          <a:xfrm>
            <a:off x="3149133" y="1870238"/>
            <a:ext cx="2462777" cy="837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Merci!</a:t>
            </a:r>
            <a:endParaRPr sz="4800" dirty="0"/>
          </a:p>
        </p:txBody>
      </p:sp>
      <p:sp>
        <p:nvSpPr>
          <p:cNvPr id="299" name="Google Shape;299;p34"/>
          <p:cNvSpPr/>
          <p:nvPr/>
        </p:nvSpPr>
        <p:spPr>
          <a:xfrm>
            <a:off x="4036789" y="990900"/>
            <a:ext cx="687464" cy="691590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4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9DA602-33F1-104A-B12A-432567DFC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941831" flipH="1" flipV="1">
            <a:off x="3784082" y="2339903"/>
            <a:ext cx="985946" cy="26109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>
            <a:spLocks noChangeAspect="1"/>
          </p:cNvSpPr>
          <p:nvPr/>
        </p:nvSpPr>
        <p:spPr>
          <a:xfrm>
            <a:off x="943542" y="1129758"/>
            <a:ext cx="7452360" cy="3550140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1115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title"/>
          </p:nvPr>
        </p:nvSpPr>
        <p:spPr>
          <a:xfrm>
            <a:off x="5765386" y="535814"/>
            <a:ext cx="1441633" cy="5060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rgbClr val="FF9C00"/>
                </a:solidFill>
              </a:rPr>
              <a:t>C’est</a:t>
            </a:r>
            <a:r>
              <a:rPr lang="en" dirty="0">
                <a:solidFill>
                  <a:srgbClr val="FF9C00"/>
                </a:solidFill>
              </a:rPr>
              <a:t> </a:t>
            </a:r>
            <a:r>
              <a:rPr lang="en" dirty="0" err="1">
                <a:solidFill>
                  <a:srgbClr val="FF9C00"/>
                </a:solidFill>
              </a:rPr>
              <a:t>ici</a:t>
            </a:r>
            <a:r>
              <a:rPr lang="en" dirty="0">
                <a:solidFill>
                  <a:srgbClr val="FF9C00"/>
                </a:solidFill>
              </a:rPr>
              <a:t>!</a:t>
            </a:r>
            <a:endParaRPr dirty="0">
              <a:solidFill>
                <a:srgbClr val="FF9C00"/>
              </a:solidFill>
            </a:endParaRPr>
          </a:p>
        </p:txBody>
      </p:sp>
      <p:sp>
        <p:nvSpPr>
          <p:cNvPr id="194" name="Google Shape;194;p24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15" name="Google Shape;106;p17">
            <a:extLst>
              <a:ext uri="{FF2B5EF4-FFF2-40B4-BE49-F238E27FC236}">
                <a16:creationId xmlns:a16="http://schemas.microsoft.com/office/drawing/2014/main" id="{15CC472F-E098-D941-B9B3-D833480877C1}"/>
              </a:ext>
            </a:extLst>
          </p:cNvPr>
          <p:cNvGrpSpPr/>
          <p:nvPr/>
        </p:nvGrpSpPr>
        <p:grpSpPr>
          <a:xfrm rot="9193949">
            <a:off x="3921440" y="701465"/>
            <a:ext cx="1516808" cy="960909"/>
            <a:chOff x="238125" y="1918825"/>
            <a:chExt cx="1042450" cy="660400"/>
          </a:xfrm>
          <a:solidFill>
            <a:srgbClr val="FF9C00"/>
          </a:solidFill>
        </p:grpSpPr>
        <p:sp>
          <p:nvSpPr>
            <p:cNvPr id="16" name="Google Shape;107;p17">
              <a:extLst>
                <a:ext uri="{FF2B5EF4-FFF2-40B4-BE49-F238E27FC236}">
                  <a16:creationId xmlns:a16="http://schemas.microsoft.com/office/drawing/2014/main" id="{67BEFD41-6855-104D-AE98-E296DAEF46B5}"/>
                </a:ext>
              </a:extLst>
            </p:cNvPr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8;p17">
              <a:extLst>
                <a:ext uri="{FF2B5EF4-FFF2-40B4-BE49-F238E27FC236}">
                  <a16:creationId xmlns:a16="http://schemas.microsoft.com/office/drawing/2014/main" id="{07391157-3C32-8A4D-A8F4-79DB3947659B}"/>
                </a:ext>
              </a:extLst>
            </p:cNvPr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271DA2-8719-5A49-B668-D2DEAA3C2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6"/>
            <a:ext cx="9144000" cy="5137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339427" y="670697"/>
            <a:ext cx="2632024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200" dirty="0">
                <a:solidFill>
                  <a:schemeClr val="bg1"/>
                </a:solidFill>
              </a:rPr>
              <a:t>Et aussi …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8" name="Google Shape;152;p21">
            <a:extLst>
              <a:ext uri="{FF2B5EF4-FFF2-40B4-BE49-F238E27FC236}">
                <a16:creationId xmlns:a16="http://schemas.microsoft.com/office/drawing/2014/main" id="{8B6B8232-563E-B143-9F49-F36738164CA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535" y="2658086"/>
            <a:ext cx="1878423" cy="1882917"/>
          </a:xfrm>
          <a:prstGeom prst="diamond">
            <a:avLst/>
          </a:prstGeom>
          <a:noFill/>
          <a:ln>
            <a:noFill/>
          </a:ln>
        </p:spPr>
      </p:pic>
      <p:pic>
        <p:nvPicPr>
          <p:cNvPr id="23" name="Google Shape;152;p21">
            <a:extLst>
              <a:ext uri="{FF2B5EF4-FFF2-40B4-BE49-F238E27FC236}">
                <a16:creationId xmlns:a16="http://schemas.microsoft.com/office/drawing/2014/main" id="{CF1DED0E-4580-BB49-A3E9-FFB31A8CB59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068" y="1519142"/>
            <a:ext cx="1921732" cy="1921732"/>
          </a:xfrm>
          <a:prstGeom prst="diamond">
            <a:avLst/>
          </a:prstGeom>
          <a:noFill/>
          <a:ln>
            <a:noFill/>
          </a:ln>
        </p:spPr>
      </p:pic>
      <p:sp>
        <p:nvSpPr>
          <p:cNvPr id="19" name="Google Shape;407;p38">
            <a:extLst>
              <a:ext uri="{FF2B5EF4-FFF2-40B4-BE49-F238E27FC236}">
                <a16:creationId xmlns:a16="http://schemas.microsoft.com/office/drawing/2014/main" id="{08CF86E4-9C67-2343-A447-2C517B7006D2}"/>
              </a:ext>
            </a:extLst>
          </p:cNvPr>
          <p:cNvSpPr>
            <a:spLocks noChangeAspect="1"/>
          </p:cNvSpPr>
          <p:nvPr/>
        </p:nvSpPr>
        <p:spPr>
          <a:xfrm>
            <a:off x="7489412" y="4301382"/>
            <a:ext cx="399225" cy="500862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335;p37">
            <a:extLst>
              <a:ext uri="{FF2B5EF4-FFF2-40B4-BE49-F238E27FC236}">
                <a16:creationId xmlns:a16="http://schemas.microsoft.com/office/drawing/2014/main" id="{7FFEAFBF-B0B8-574F-8FE9-8171AB3FBF96}"/>
              </a:ext>
            </a:extLst>
          </p:cNvPr>
          <p:cNvSpPr/>
          <p:nvPr/>
        </p:nvSpPr>
        <p:spPr>
          <a:xfrm rot="18746965">
            <a:off x="3736855" y="694047"/>
            <a:ext cx="1365239" cy="1406831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61;p12">
            <a:extLst>
              <a:ext uri="{FF2B5EF4-FFF2-40B4-BE49-F238E27FC236}">
                <a16:creationId xmlns:a16="http://schemas.microsoft.com/office/drawing/2014/main" id="{4A450A47-6BC6-0C46-95C7-A524594BBC0D}"/>
              </a:ext>
            </a:extLst>
          </p:cNvPr>
          <p:cNvSpPr txBox="1">
            <a:spLocks/>
          </p:cNvSpPr>
          <p:nvPr/>
        </p:nvSpPr>
        <p:spPr>
          <a:xfrm>
            <a:off x="6219210" y="308929"/>
            <a:ext cx="2632024" cy="54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nl-BE" sz="2800" dirty="0">
                <a:solidFill>
                  <a:schemeClr val="bg1"/>
                </a:solidFill>
              </a:rPr>
              <a:t>Et bientôt …</a:t>
            </a:r>
          </a:p>
          <a:p>
            <a:endParaRPr lang="nl-BE" sz="800" dirty="0"/>
          </a:p>
          <a:p>
            <a:r>
              <a:rPr lang="nl-BE" sz="1600" dirty="0"/>
              <a:t>Oriane</a:t>
            </a:r>
          </a:p>
          <a:p>
            <a:r>
              <a:rPr lang="nl-BE" sz="1600" dirty="0"/>
              <a:t>Sophie</a:t>
            </a:r>
          </a:p>
          <a:p>
            <a:r>
              <a:rPr lang="nl-BE" sz="1600" dirty="0"/>
              <a:t>Martine</a:t>
            </a:r>
          </a:p>
          <a:p>
            <a:r>
              <a:rPr lang="nl-BE" sz="1600" dirty="0"/>
              <a:t>Françoise,</a:t>
            </a:r>
          </a:p>
          <a:p>
            <a:r>
              <a:rPr lang="nl-BE" sz="1600" dirty="0"/>
              <a:t>Alex,</a:t>
            </a:r>
          </a:p>
          <a:p>
            <a:r>
              <a:rPr lang="nl-BE" sz="1600" dirty="0"/>
              <a:t>Bénédicte</a:t>
            </a:r>
          </a:p>
          <a:p>
            <a:r>
              <a:rPr lang="nl-BE" sz="1600" dirty="0"/>
              <a:t>Jean</a:t>
            </a:r>
          </a:p>
          <a:p>
            <a:r>
              <a:rPr lang="nl-BE" sz="1600" dirty="0"/>
              <a:t>Michèle</a:t>
            </a:r>
          </a:p>
          <a:p>
            <a:r>
              <a:rPr lang="nl-BE" sz="1600" dirty="0"/>
              <a:t>Nathalia</a:t>
            </a:r>
          </a:p>
          <a:p>
            <a:r>
              <a:rPr lang="nl-BE" sz="1600" dirty="0"/>
              <a:t>Jean-Yves</a:t>
            </a:r>
          </a:p>
          <a:p>
            <a:r>
              <a:rPr lang="nl-BE" sz="1600" dirty="0"/>
              <a:t>Isabelle</a:t>
            </a:r>
          </a:p>
          <a:p>
            <a:r>
              <a:rPr lang="nl-BE" sz="1600" dirty="0"/>
              <a:t>Bruno</a:t>
            </a:r>
          </a:p>
          <a:p>
            <a:r>
              <a:rPr lang="nl-BE" sz="1600" dirty="0"/>
              <a:t>Laurence</a:t>
            </a:r>
          </a:p>
        </p:txBody>
      </p:sp>
      <p:sp>
        <p:nvSpPr>
          <p:cNvPr id="30" name="Google Shape;61;p12">
            <a:extLst>
              <a:ext uri="{FF2B5EF4-FFF2-40B4-BE49-F238E27FC236}">
                <a16:creationId xmlns:a16="http://schemas.microsoft.com/office/drawing/2014/main" id="{B7E03A72-45DC-3849-A366-705DD6CDC177}"/>
              </a:ext>
            </a:extLst>
          </p:cNvPr>
          <p:cNvSpPr txBox="1">
            <a:spLocks/>
          </p:cNvSpPr>
          <p:nvPr/>
        </p:nvSpPr>
        <p:spPr>
          <a:xfrm>
            <a:off x="3536697" y="851163"/>
            <a:ext cx="1765553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nl-BE" sz="1800" dirty="0"/>
              <a:t>Alice,</a:t>
            </a:r>
          </a:p>
          <a:p>
            <a:r>
              <a:rPr lang="nl-BE" sz="1800" dirty="0"/>
              <a:t>Anne-Cécile</a:t>
            </a:r>
          </a:p>
          <a:p>
            <a:r>
              <a:rPr lang="nl-BE" sz="1800" dirty="0"/>
              <a:t>Etienne</a:t>
            </a:r>
          </a:p>
          <a:p>
            <a:r>
              <a:rPr lang="nl-BE" sz="2000" dirty="0"/>
              <a:t> </a:t>
            </a:r>
          </a:p>
        </p:txBody>
      </p:sp>
      <p:pic>
        <p:nvPicPr>
          <p:cNvPr id="34" name="Google Shape;152;p21">
            <a:extLst>
              <a:ext uri="{FF2B5EF4-FFF2-40B4-BE49-F238E27FC236}">
                <a16:creationId xmlns:a16="http://schemas.microsoft.com/office/drawing/2014/main" id="{BFDF39D4-9753-0E4A-A765-2E40C05CEAE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697" y="2808692"/>
            <a:ext cx="1480206" cy="1893431"/>
          </a:xfrm>
          <a:prstGeom prst="diamond">
            <a:avLst/>
          </a:prstGeom>
          <a:noFill/>
          <a:ln>
            <a:noFill/>
          </a:ln>
        </p:spPr>
      </p:pic>
      <p:sp>
        <p:nvSpPr>
          <p:cNvPr id="13" name="Google Shape;62;p12">
            <a:extLst>
              <a:ext uri="{FF2B5EF4-FFF2-40B4-BE49-F238E27FC236}">
                <a16:creationId xmlns:a16="http://schemas.microsoft.com/office/drawing/2014/main" id="{F0D4058D-64B9-7C44-AC0D-383BA779391B}"/>
              </a:ext>
            </a:extLst>
          </p:cNvPr>
          <p:cNvSpPr/>
          <p:nvPr/>
        </p:nvSpPr>
        <p:spPr>
          <a:xfrm>
            <a:off x="339427" y="419013"/>
            <a:ext cx="2509939" cy="1290914"/>
          </a:xfrm>
          <a:custGeom>
            <a:avLst/>
            <a:gdLst/>
            <a:ahLst/>
            <a:cxnLst/>
            <a:rect l="l" t="t" r="r" b="b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45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1342609" y="298304"/>
            <a:ext cx="6184461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dirty="0">
                <a:solidFill>
                  <a:srgbClr val="FF9C00"/>
                </a:solidFill>
              </a:rPr>
              <a:t>Tous plus différents les uns </a:t>
            </a:r>
            <a:br>
              <a:rPr lang="nl-BE" sz="2800" dirty="0">
                <a:solidFill>
                  <a:srgbClr val="FF9C00"/>
                </a:solidFill>
              </a:rPr>
            </a:br>
            <a:r>
              <a:rPr lang="nl-BE" sz="2800" dirty="0">
                <a:solidFill>
                  <a:srgbClr val="FF9C00"/>
                </a:solidFill>
              </a:rPr>
              <a:t>que les autres …</a:t>
            </a:r>
            <a:endParaRPr sz="2800" dirty="0">
              <a:solidFill>
                <a:srgbClr val="FF9C00"/>
              </a:solidFill>
            </a:endParaRPr>
          </a:p>
        </p:txBody>
      </p:sp>
      <p:sp>
        <p:nvSpPr>
          <p:cNvPr id="62" name="Google Shape;62;p12"/>
          <p:cNvSpPr/>
          <p:nvPr/>
        </p:nvSpPr>
        <p:spPr>
          <a:xfrm rot="317506">
            <a:off x="2439995" y="1897743"/>
            <a:ext cx="3907449" cy="2282634"/>
          </a:xfrm>
          <a:custGeom>
            <a:avLst/>
            <a:gdLst/>
            <a:ahLst/>
            <a:cxnLst/>
            <a:rect l="l" t="t" r="r" b="b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0" name="Google Shape;61;p12">
            <a:extLst>
              <a:ext uri="{FF2B5EF4-FFF2-40B4-BE49-F238E27FC236}">
                <a16:creationId xmlns:a16="http://schemas.microsoft.com/office/drawing/2014/main" id="{7C12E1C6-4FD4-604E-AAEE-D04B9A802794}"/>
              </a:ext>
            </a:extLst>
          </p:cNvPr>
          <p:cNvSpPr txBox="1">
            <a:spLocks/>
          </p:cNvSpPr>
          <p:nvPr/>
        </p:nvSpPr>
        <p:spPr>
          <a:xfrm>
            <a:off x="2644259" y="2173913"/>
            <a:ext cx="346043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nl-BE" sz="1800" dirty="0"/>
              <a:t>Par leur âge, </a:t>
            </a:r>
          </a:p>
          <a:p>
            <a:r>
              <a:rPr lang="nl-BE" sz="1800" dirty="0"/>
              <a:t>leur genre,</a:t>
            </a:r>
          </a:p>
          <a:p>
            <a:r>
              <a:rPr lang="nl-BE" sz="1800" dirty="0"/>
              <a:t>leur tempérement</a:t>
            </a:r>
          </a:p>
          <a:p>
            <a:r>
              <a:rPr lang="nl-BE" sz="1800" dirty="0"/>
              <a:t>leur état de vie</a:t>
            </a:r>
          </a:p>
          <a:p>
            <a:r>
              <a:rPr lang="nl-BE" sz="1800" dirty="0"/>
              <a:t>Leurs compétences</a:t>
            </a:r>
          </a:p>
          <a:p>
            <a:r>
              <a:rPr lang="nl-BE" sz="1800" dirty="0"/>
              <a:t>…</a:t>
            </a:r>
          </a:p>
        </p:txBody>
      </p:sp>
      <p:sp>
        <p:nvSpPr>
          <p:cNvPr id="11" name="Google Shape;61;p12">
            <a:extLst>
              <a:ext uri="{FF2B5EF4-FFF2-40B4-BE49-F238E27FC236}">
                <a16:creationId xmlns:a16="http://schemas.microsoft.com/office/drawing/2014/main" id="{B6CC8966-B682-5E4B-8914-34A1AFEC8F81}"/>
              </a:ext>
            </a:extLst>
          </p:cNvPr>
          <p:cNvSpPr txBox="1">
            <a:spLocks/>
          </p:cNvSpPr>
          <p:nvPr/>
        </p:nvSpPr>
        <p:spPr>
          <a:xfrm>
            <a:off x="2918011" y="4244836"/>
            <a:ext cx="3033656" cy="48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nl-BE" sz="2800" dirty="0">
                <a:solidFill>
                  <a:srgbClr val="FF9C00"/>
                </a:solidFill>
              </a:rPr>
              <a:t>Quelle richesse!</a:t>
            </a:r>
          </a:p>
        </p:txBody>
      </p:sp>
      <p:sp>
        <p:nvSpPr>
          <p:cNvPr id="12" name="Google Shape;347;p38">
            <a:extLst>
              <a:ext uri="{FF2B5EF4-FFF2-40B4-BE49-F238E27FC236}">
                <a16:creationId xmlns:a16="http://schemas.microsoft.com/office/drawing/2014/main" id="{8F9310F9-D57F-674B-992C-2A8C9253227D}"/>
              </a:ext>
            </a:extLst>
          </p:cNvPr>
          <p:cNvSpPr/>
          <p:nvPr/>
        </p:nvSpPr>
        <p:spPr>
          <a:xfrm>
            <a:off x="3155819" y="1482321"/>
            <a:ext cx="315368" cy="354182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50;p38">
            <a:extLst>
              <a:ext uri="{FF2B5EF4-FFF2-40B4-BE49-F238E27FC236}">
                <a16:creationId xmlns:a16="http://schemas.microsoft.com/office/drawing/2014/main" id="{97430D6E-1B19-8344-96F9-0D79CD3B6519}"/>
              </a:ext>
            </a:extLst>
          </p:cNvPr>
          <p:cNvSpPr/>
          <p:nvPr/>
        </p:nvSpPr>
        <p:spPr>
          <a:xfrm>
            <a:off x="6699320" y="2073290"/>
            <a:ext cx="355778" cy="41109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58;p38">
            <a:extLst>
              <a:ext uri="{FF2B5EF4-FFF2-40B4-BE49-F238E27FC236}">
                <a16:creationId xmlns:a16="http://schemas.microsoft.com/office/drawing/2014/main" id="{AA05B419-D7B9-054A-AF58-641E93DDD96C}"/>
              </a:ext>
            </a:extLst>
          </p:cNvPr>
          <p:cNvSpPr/>
          <p:nvPr/>
        </p:nvSpPr>
        <p:spPr>
          <a:xfrm>
            <a:off x="7110994" y="2669522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62;p38">
            <a:extLst>
              <a:ext uri="{FF2B5EF4-FFF2-40B4-BE49-F238E27FC236}">
                <a16:creationId xmlns:a16="http://schemas.microsoft.com/office/drawing/2014/main" id="{7FB19F4C-1953-ED40-B5C7-AF2A4E15B4A0}"/>
              </a:ext>
            </a:extLst>
          </p:cNvPr>
          <p:cNvSpPr/>
          <p:nvPr/>
        </p:nvSpPr>
        <p:spPr>
          <a:xfrm>
            <a:off x="1664682" y="2219355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72;p38">
            <a:extLst>
              <a:ext uri="{FF2B5EF4-FFF2-40B4-BE49-F238E27FC236}">
                <a16:creationId xmlns:a16="http://schemas.microsoft.com/office/drawing/2014/main" id="{4BED64C2-151B-E44C-B767-88C53F47E6E7}"/>
              </a:ext>
            </a:extLst>
          </p:cNvPr>
          <p:cNvSpPr/>
          <p:nvPr/>
        </p:nvSpPr>
        <p:spPr>
          <a:xfrm>
            <a:off x="5975288" y="1608651"/>
            <a:ext cx="387161" cy="40256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75;p38">
            <a:extLst>
              <a:ext uri="{FF2B5EF4-FFF2-40B4-BE49-F238E27FC236}">
                <a16:creationId xmlns:a16="http://schemas.microsoft.com/office/drawing/2014/main" id="{4E833A95-3CAE-F84F-8B61-7FFD0FE7F347}"/>
              </a:ext>
            </a:extLst>
          </p:cNvPr>
          <p:cNvSpPr/>
          <p:nvPr/>
        </p:nvSpPr>
        <p:spPr>
          <a:xfrm>
            <a:off x="2303011" y="4259702"/>
            <a:ext cx="346227" cy="348325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378;p38">
            <a:extLst>
              <a:ext uri="{FF2B5EF4-FFF2-40B4-BE49-F238E27FC236}">
                <a16:creationId xmlns:a16="http://schemas.microsoft.com/office/drawing/2014/main" id="{A7D4D2C8-32BD-AE40-88CE-7BB387793D88}"/>
              </a:ext>
            </a:extLst>
          </p:cNvPr>
          <p:cNvSpPr/>
          <p:nvPr/>
        </p:nvSpPr>
        <p:spPr>
          <a:xfrm>
            <a:off x="2303011" y="1713363"/>
            <a:ext cx="186685" cy="460550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379;p38">
            <a:extLst>
              <a:ext uri="{FF2B5EF4-FFF2-40B4-BE49-F238E27FC236}">
                <a16:creationId xmlns:a16="http://schemas.microsoft.com/office/drawing/2014/main" id="{688A2C33-D635-C142-AF96-78E2B01F579E}"/>
              </a:ext>
            </a:extLst>
          </p:cNvPr>
          <p:cNvSpPr/>
          <p:nvPr/>
        </p:nvSpPr>
        <p:spPr>
          <a:xfrm>
            <a:off x="2785318" y="1526782"/>
            <a:ext cx="161683" cy="455218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387;p38">
            <a:extLst>
              <a:ext uri="{FF2B5EF4-FFF2-40B4-BE49-F238E27FC236}">
                <a16:creationId xmlns:a16="http://schemas.microsoft.com/office/drawing/2014/main" id="{619D0BED-C38D-7C4B-BCE3-BAB421EC286D}"/>
              </a:ext>
            </a:extLst>
          </p:cNvPr>
          <p:cNvSpPr/>
          <p:nvPr/>
        </p:nvSpPr>
        <p:spPr>
          <a:xfrm>
            <a:off x="1125359" y="2950139"/>
            <a:ext cx="434499" cy="242503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388;p38">
            <a:extLst>
              <a:ext uri="{FF2B5EF4-FFF2-40B4-BE49-F238E27FC236}">
                <a16:creationId xmlns:a16="http://schemas.microsoft.com/office/drawing/2014/main" id="{7BEB0DAC-6813-3D4C-987F-DAC3AB7D451B}"/>
              </a:ext>
            </a:extLst>
          </p:cNvPr>
          <p:cNvSpPr/>
          <p:nvPr/>
        </p:nvSpPr>
        <p:spPr>
          <a:xfrm>
            <a:off x="1418475" y="3623821"/>
            <a:ext cx="421736" cy="398876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402;p38">
            <a:extLst>
              <a:ext uri="{FF2B5EF4-FFF2-40B4-BE49-F238E27FC236}">
                <a16:creationId xmlns:a16="http://schemas.microsoft.com/office/drawing/2014/main" id="{0AF44C8A-5830-5F43-8CBF-5F8F530B4374}"/>
              </a:ext>
            </a:extLst>
          </p:cNvPr>
          <p:cNvSpPr/>
          <p:nvPr/>
        </p:nvSpPr>
        <p:spPr>
          <a:xfrm>
            <a:off x="6220440" y="4185242"/>
            <a:ext cx="419616" cy="422785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04;p38">
            <a:extLst>
              <a:ext uri="{FF2B5EF4-FFF2-40B4-BE49-F238E27FC236}">
                <a16:creationId xmlns:a16="http://schemas.microsoft.com/office/drawing/2014/main" id="{3476697A-7DBE-7545-B9C6-FB0E05C2E121}"/>
              </a:ext>
            </a:extLst>
          </p:cNvPr>
          <p:cNvSpPr/>
          <p:nvPr/>
        </p:nvSpPr>
        <p:spPr>
          <a:xfrm>
            <a:off x="5303343" y="1484425"/>
            <a:ext cx="409497" cy="39885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406;p38">
            <a:extLst>
              <a:ext uri="{FF2B5EF4-FFF2-40B4-BE49-F238E27FC236}">
                <a16:creationId xmlns:a16="http://schemas.microsoft.com/office/drawing/2014/main" id="{3015749F-49DB-6C4C-8ACB-346BF64C3AC4}"/>
              </a:ext>
            </a:extLst>
          </p:cNvPr>
          <p:cNvSpPr/>
          <p:nvPr/>
        </p:nvSpPr>
        <p:spPr>
          <a:xfrm>
            <a:off x="6854635" y="3853411"/>
            <a:ext cx="256359" cy="437144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83;p38">
            <a:extLst>
              <a:ext uri="{FF2B5EF4-FFF2-40B4-BE49-F238E27FC236}">
                <a16:creationId xmlns:a16="http://schemas.microsoft.com/office/drawing/2014/main" id="{02CDF217-EFAA-674B-B8E4-EF1A4C90E83A}"/>
              </a:ext>
            </a:extLst>
          </p:cNvPr>
          <p:cNvSpPr/>
          <p:nvPr/>
        </p:nvSpPr>
        <p:spPr>
          <a:xfrm>
            <a:off x="7054740" y="3208991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858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 idx="4294967295"/>
          </p:nvPr>
        </p:nvSpPr>
        <p:spPr>
          <a:xfrm>
            <a:off x="520444" y="659106"/>
            <a:ext cx="3402332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3200" dirty="0"/>
              <a:t>U</a:t>
            </a:r>
            <a:r>
              <a:rPr lang="en" sz="3200" dirty="0"/>
              <a:t>ne </a:t>
            </a:r>
            <a:r>
              <a:rPr lang="en" sz="3200" dirty="0" err="1"/>
              <a:t>mosaïque</a:t>
            </a:r>
            <a:r>
              <a:rPr lang="en" sz="3200" dirty="0"/>
              <a:t> </a:t>
            </a:r>
            <a:r>
              <a:rPr lang="en" sz="3200" dirty="0" err="1"/>
              <a:t>d’activités</a:t>
            </a:r>
            <a:endParaRPr sz="3200" dirty="0"/>
          </a:p>
        </p:txBody>
      </p:sp>
      <p:sp>
        <p:nvSpPr>
          <p:cNvPr id="74" name="Google Shape;74;p13"/>
          <p:cNvSpPr/>
          <p:nvPr/>
        </p:nvSpPr>
        <p:spPr>
          <a:xfrm>
            <a:off x="1513402" y="1833752"/>
            <a:ext cx="1442481" cy="102978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82AE7B-104C-4246-86F4-E3214EDBE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92"/>
            <a:ext cx="9144000" cy="5133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9" name="Google Shape;72;p13">
            <a:extLst>
              <a:ext uri="{FF2B5EF4-FFF2-40B4-BE49-F238E27FC236}">
                <a16:creationId xmlns:a16="http://schemas.microsoft.com/office/drawing/2014/main" id="{92633EFE-E714-3C49-99AC-C507FA35926C}"/>
              </a:ext>
            </a:extLst>
          </p:cNvPr>
          <p:cNvSpPr txBox="1">
            <a:spLocks/>
          </p:cNvSpPr>
          <p:nvPr/>
        </p:nvSpPr>
        <p:spPr>
          <a:xfrm>
            <a:off x="3438144" y="538741"/>
            <a:ext cx="5239512" cy="694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 b="0" i="0" u="none" strike="noStrike" cap="none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fr-BE" sz="3200" dirty="0">
                <a:solidFill>
                  <a:srgbClr val="FF9C00"/>
                </a:solidFill>
              </a:rPr>
              <a:t>6 pôles de réflexion</a:t>
            </a:r>
          </a:p>
          <a:p>
            <a:r>
              <a:rPr lang="fr-BE" sz="3200" dirty="0">
                <a:solidFill>
                  <a:srgbClr val="FF9C00"/>
                </a:solidFill>
              </a:rPr>
              <a:t>- Et d’action! -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E9DDD6C-E78E-7446-A575-3C2C90E0CC6D}"/>
              </a:ext>
            </a:extLst>
          </p:cNvPr>
          <p:cNvSpPr/>
          <p:nvPr/>
        </p:nvSpPr>
        <p:spPr>
          <a:xfrm>
            <a:off x="2682174" y="1364164"/>
            <a:ext cx="381066" cy="382340"/>
          </a:xfrm>
          <a:prstGeom prst="ellipse">
            <a:avLst/>
          </a:prstGeom>
          <a:solidFill>
            <a:srgbClr val="FF9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17F86B7-4352-074C-915D-9171EEFFDF47}"/>
              </a:ext>
            </a:extLst>
          </p:cNvPr>
          <p:cNvSpPr/>
          <p:nvPr/>
        </p:nvSpPr>
        <p:spPr>
          <a:xfrm>
            <a:off x="2896959" y="2414927"/>
            <a:ext cx="381066" cy="3823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206B4891-5BFB-9940-9EE5-11773F6B924A}"/>
              </a:ext>
            </a:extLst>
          </p:cNvPr>
          <p:cNvSpPr/>
          <p:nvPr/>
        </p:nvSpPr>
        <p:spPr>
          <a:xfrm>
            <a:off x="886770" y="2697537"/>
            <a:ext cx="381066" cy="382340"/>
          </a:xfrm>
          <a:prstGeom prst="ellipse">
            <a:avLst/>
          </a:prstGeom>
          <a:solidFill>
            <a:srgbClr val="FFF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429CF9FE-9C15-E94B-AF65-91635DFC2B25}"/>
              </a:ext>
            </a:extLst>
          </p:cNvPr>
          <p:cNvSpPr/>
          <p:nvPr/>
        </p:nvSpPr>
        <p:spPr>
          <a:xfrm>
            <a:off x="1267492" y="1472610"/>
            <a:ext cx="381066" cy="38234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AD8D6CED-93F6-FF4F-A330-79203CCAF7DF}"/>
              </a:ext>
            </a:extLst>
          </p:cNvPr>
          <p:cNvSpPr/>
          <p:nvPr/>
        </p:nvSpPr>
        <p:spPr>
          <a:xfrm>
            <a:off x="1855961" y="3237829"/>
            <a:ext cx="381066" cy="3823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Google Shape;421;p38">
            <a:extLst>
              <a:ext uri="{FF2B5EF4-FFF2-40B4-BE49-F238E27FC236}">
                <a16:creationId xmlns:a16="http://schemas.microsoft.com/office/drawing/2014/main" id="{A4A78A61-820F-3843-BA21-E8D2D798D2BB}"/>
              </a:ext>
            </a:extLst>
          </p:cNvPr>
          <p:cNvSpPr>
            <a:spLocks noChangeAspect="1"/>
          </p:cNvSpPr>
          <p:nvPr/>
        </p:nvSpPr>
        <p:spPr>
          <a:xfrm>
            <a:off x="862174" y="1318444"/>
            <a:ext cx="2460080" cy="2354881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3;p20">
            <a:extLst>
              <a:ext uri="{FF2B5EF4-FFF2-40B4-BE49-F238E27FC236}">
                <a16:creationId xmlns:a16="http://schemas.microsoft.com/office/drawing/2014/main" id="{CB31739D-1E32-F249-ABA4-DE75562204E5}"/>
              </a:ext>
            </a:extLst>
          </p:cNvPr>
          <p:cNvSpPr txBox="1">
            <a:spLocks/>
          </p:cNvSpPr>
          <p:nvPr/>
        </p:nvSpPr>
        <p:spPr>
          <a:xfrm>
            <a:off x="4316041" y="1854950"/>
            <a:ext cx="3773183" cy="26368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Les couples et les familles</a:t>
            </a:r>
          </a:p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Les jeunes</a:t>
            </a:r>
          </a:p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Les publics « aux frontières »</a:t>
            </a:r>
          </a:p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Les Unités Paroissiales</a:t>
            </a:r>
          </a:p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La CVX</a:t>
            </a:r>
          </a:p>
          <a:p>
            <a:pPr>
              <a:spcBef>
                <a:spcPts val="600"/>
              </a:spcBef>
            </a:pPr>
            <a:r>
              <a:rPr lang="fr-BE" sz="2000" dirty="0">
                <a:solidFill>
                  <a:schemeClr val="bg1"/>
                </a:solidFill>
                <a:latin typeface="Sniglet" pitchFamily="82" charset="0"/>
              </a:rPr>
              <a:t>* La formation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BE" sz="2000" dirty="0">
              <a:solidFill>
                <a:schemeClr val="bg1"/>
              </a:solidFill>
              <a:latin typeface="Sniglet" pitchFamily="82" charset="0"/>
            </a:endParaRPr>
          </a:p>
          <a:p>
            <a:pPr marL="342900" indent="-342900">
              <a:spcBef>
                <a:spcPts val="600"/>
              </a:spcBef>
              <a:buFontTx/>
              <a:buChar char="-"/>
            </a:pPr>
            <a:endParaRPr lang="fr-BE" sz="2000" dirty="0">
              <a:solidFill>
                <a:schemeClr val="bg1"/>
              </a:solidFill>
              <a:latin typeface="Sniglet" pitchFamily="8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8C1B39-4F41-F34F-B03A-72F082CD3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10042">
            <a:off x="2412767" y="2636938"/>
            <a:ext cx="538814" cy="91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0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</a:rPr>
              <a:t>Les Couples et les </a:t>
            </a:r>
            <a:r>
              <a:rPr lang="en" dirty="0" err="1">
                <a:solidFill>
                  <a:srgbClr val="FF9C00"/>
                </a:solidFill>
              </a:rPr>
              <a:t>Familles</a:t>
            </a:r>
            <a:endParaRPr dirty="0">
              <a:solidFill>
                <a:srgbClr val="FF9C00"/>
              </a:solidFill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983869" y="1672105"/>
            <a:ext cx="4821334" cy="2775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1200"/>
              </a:spcAft>
            </a:pPr>
            <a:r>
              <a:rPr lang="en" sz="1800" dirty="0"/>
              <a:t>4  W-E Jonas “Couples et </a:t>
            </a:r>
            <a:r>
              <a:rPr lang="en" sz="1800" dirty="0" err="1"/>
              <a:t>familles</a:t>
            </a:r>
            <a:r>
              <a:rPr lang="en" sz="1800" dirty="0"/>
              <a:t>” par an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</a:pPr>
            <a:r>
              <a:rPr lang="en" sz="1800" dirty="0"/>
              <a:t>1 </a:t>
            </a:r>
            <a:r>
              <a:rPr lang="en" sz="1800" dirty="0" err="1"/>
              <a:t>semaine</a:t>
            </a:r>
            <a:r>
              <a:rPr lang="en" sz="1800" dirty="0"/>
              <a:t> “</a:t>
            </a:r>
            <a:r>
              <a:rPr lang="en" sz="1800" dirty="0" err="1"/>
              <a:t>Vacances-prière</a:t>
            </a:r>
            <a:r>
              <a:rPr lang="en" sz="1800" dirty="0"/>
              <a:t>” pour </a:t>
            </a:r>
            <a:r>
              <a:rPr lang="en" sz="1800" dirty="0" err="1"/>
              <a:t>tous</a:t>
            </a:r>
            <a:endParaRPr lang="en" sz="1800" dirty="0"/>
          </a:p>
          <a:p>
            <a:pPr marL="285750" indent="-285750">
              <a:spcBef>
                <a:spcPts val="0"/>
              </a:spcBef>
              <a:spcAft>
                <a:spcPts val="1200"/>
              </a:spcAft>
            </a:pPr>
            <a:r>
              <a:rPr lang="nl-BE" sz="1800" dirty="0"/>
              <a:t>Un parcours “découvrir l’appel de notre couple”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</a:pPr>
            <a:r>
              <a:rPr lang="nl-BE" sz="1800" dirty="0"/>
              <a:t>Des “après-midi Jonas”  à l’essai à Bruxelles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</a:pPr>
            <a:r>
              <a:rPr lang="nl-BE" sz="1800" dirty="0"/>
              <a:t>Accompagnement de couples selon la pédagogie Esdac</a:t>
            </a:r>
            <a:endParaRPr sz="1800" dirty="0"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0" name="Google Shape;378;p38">
            <a:extLst>
              <a:ext uri="{FF2B5EF4-FFF2-40B4-BE49-F238E27FC236}">
                <a16:creationId xmlns:a16="http://schemas.microsoft.com/office/drawing/2014/main" id="{701A16B2-8ECA-B740-B844-39F7E42CA6EB}"/>
              </a:ext>
            </a:extLst>
          </p:cNvPr>
          <p:cNvSpPr/>
          <p:nvPr/>
        </p:nvSpPr>
        <p:spPr>
          <a:xfrm>
            <a:off x="4385290" y="416763"/>
            <a:ext cx="186685" cy="460550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79;p38">
            <a:extLst>
              <a:ext uri="{FF2B5EF4-FFF2-40B4-BE49-F238E27FC236}">
                <a16:creationId xmlns:a16="http://schemas.microsoft.com/office/drawing/2014/main" id="{BEA951AE-1DDD-0B40-8813-87B9EA880B0D}"/>
              </a:ext>
            </a:extLst>
          </p:cNvPr>
          <p:cNvSpPr/>
          <p:nvPr/>
        </p:nvSpPr>
        <p:spPr>
          <a:xfrm>
            <a:off x="4635892" y="416763"/>
            <a:ext cx="161683" cy="455218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80;p38">
            <a:extLst>
              <a:ext uri="{FF2B5EF4-FFF2-40B4-BE49-F238E27FC236}">
                <a16:creationId xmlns:a16="http://schemas.microsoft.com/office/drawing/2014/main" id="{0FD0E68C-4902-874F-A237-DDFF3FF4A5AD}"/>
              </a:ext>
            </a:extLst>
          </p:cNvPr>
          <p:cNvSpPr/>
          <p:nvPr/>
        </p:nvSpPr>
        <p:spPr>
          <a:xfrm rot="454643">
            <a:off x="4868708" y="569980"/>
            <a:ext cx="147325" cy="34887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80;p38">
            <a:extLst>
              <a:ext uri="{FF2B5EF4-FFF2-40B4-BE49-F238E27FC236}">
                <a16:creationId xmlns:a16="http://schemas.microsoft.com/office/drawing/2014/main" id="{1FEFC019-1A99-1C48-87E6-B5FC8C1E8BD5}"/>
              </a:ext>
            </a:extLst>
          </p:cNvPr>
          <p:cNvSpPr/>
          <p:nvPr/>
        </p:nvSpPr>
        <p:spPr>
          <a:xfrm>
            <a:off x="5038392" y="697920"/>
            <a:ext cx="119471" cy="239424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80;p38">
            <a:extLst>
              <a:ext uri="{FF2B5EF4-FFF2-40B4-BE49-F238E27FC236}">
                <a16:creationId xmlns:a16="http://schemas.microsoft.com/office/drawing/2014/main" id="{A132D482-3D20-5C43-A7BA-42E3DC3BA0D3}"/>
              </a:ext>
            </a:extLst>
          </p:cNvPr>
          <p:cNvSpPr/>
          <p:nvPr/>
        </p:nvSpPr>
        <p:spPr>
          <a:xfrm>
            <a:off x="4202728" y="598637"/>
            <a:ext cx="137437" cy="34887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9C00"/>
                </a:solidFill>
              </a:rPr>
              <a:t>Les </a:t>
            </a:r>
            <a:r>
              <a:rPr lang="en" dirty="0" err="1">
                <a:solidFill>
                  <a:srgbClr val="FF9C00"/>
                </a:solidFill>
              </a:rPr>
              <a:t>jeunes</a:t>
            </a:r>
            <a:endParaRPr dirty="0">
              <a:solidFill>
                <a:srgbClr val="FF9C00"/>
              </a:solidFill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974725" y="1935425"/>
            <a:ext cx="4839621" cy="20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en" dirty="0"/>
              <a:t>Des </a:t>
            </a:r>
            <a:r>
              <a:rPr lang="en" dirty="0" err="1"/>
              <a:t>retraites</a:t>
            </a:r>
            <a:r>
              <a:rPr lang="en" dirty="0"/>
              <a:t> de </a:t>
            </a:r>
            <a:r>
              <a:rPr lang="en" dirty="0" err="1"/>
              <a:t>classe</a:t>
            </a:r>
            <a:endParaRPr lang="en" dirty="0"/>
          </a:p>
          <a:p>
            <a:pPr marL="342900" indent="-342900"/>
            <a:endParaRPr lang="en" sz="800" dirty="0"/>
          </a:p>
          <a:p>
            <a:pPr marL="342900" indent="-342900"/>
            <a:r>
              <a:rPr lang="en" dirty="0" err="1"/>
              <a:t>L’encadrement</a:t>
            </a:r>
            <a:r>
              <a:rPr lang="en" dirty="0"/>
              <a:t> des </a:t>
            </a:r>
            <a:r>
              <a:rPr lang="en" dirty="0" err="1"/>
              <a:t>jeunes</a:t>
            </a:r>
            <a:r>
              <a:rPr lang="en" dirty="0"/>
              <a:t> </a:t>
            </a:r>
            <a:r>
              <a:rPr lang="en" dirty="0" err="1"/>
              <a:t>animateurs</a:t>
            </a:r>
            <a:r>
              <a:rPr lang="en" dirty="0"/>
              <a:t> des WE Jonas et de Jonas-Montagne</a:t>
            </a:r>
          </a:p>
          <a:p>
            <a:pPr marL="342900" indent="-342900"/>
            <a:endParaRPr lang="en" sz="800" dirty="0"/>
          </a:p>
          <a:p>
            <a:pPr marL="342900" indent="-342900"/>
            <a:r>
              <a:rPr lang="en" dirty="0" err="1"/>
              <a:t>Réflexion</a:t>
            </a:r>
            <a:r>
              <a:rPr lang="en" dirty="0"/>
              <a:t> sur “</a:t>
            </a:r>
            <a:r>
              <a:rPr lang="en" dirty="0" err="1"/>
              <a:t>l’exp</a:t>
            </a:r>
            <a:r>
              <a:rPr lang="fr-BE" dirty="0"/>
              <a:t>é</a:t>
            </a:r>
            <a:r>
              <a:rPr lang="en" dirty="0" err="1"/>
              <a:t>rience</a:t>
            </a:r>
            <a:r>
              <a:rPr lang="en" dirty="0"/>
              <a:t> </a:t>
            </a:r>
            <a:r>
              <a:rPr lang="en" dirty="0" err="1"/>
              <a:t>spirituelle</a:t>
            </a:r>
            <a:r>
              <a:rPr lang="en" dirty="0"/>
              <a:t>” et </a:t>
            </a:r>
            <a:r>
              <a:rPr lang="en" dirty="0" err="1"/>
              <a:t>ses</a:t>
            </a:r>
            <a:r>
              <a:rPr lang="en" dirty="0"/>
              <a:t> </a:t>
            </a:r>
            <a:r>
              <a:rPr lang="en" dirty="0" err="1"/>
              <a:t>diverses</a:t>
            </a:r>
            <a:r>
              <a:rPr lang="en" dirty="0"/>
              <a:t> </a:t>
            </a:r>
            <a:r>
              <a:rPr lang="en" dirty="0" err="1"/>
              <a:t>formes</a:t>
            </a:r>
            <a:r>
              <a:rPr lang="en" dirty="0"/>
              <a:t> </a:t>
            </a:r>
            <a:r>
              <a:rPr lang="en" dirty="0" err="1"/>
              <a:t>d’expression</a:t>
            </a:r>
            <a:r>
              <a:rPr lang="en" dirty="0"/>
              <a:t>.</a:t>
            </a:r>
            <a:endParaRPr dirty="0"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404;p38">
            <a:extLst>
              <a:ext uri="{FF2B5EF4-FFF2-40B4-BE49-F238E27FC236}">
                <a16:creationId xmlns:a16="http://schemas.microsoft.com/office/drawing/2014/main" id="{24697552-7A6F-8E41-9AFC-A597A8EC2ECA}"/>
              </a:ext>
            </a:extLst>
          </p:cNvPr>
          <p:cNvSpPr/>
          <p:nvPr/>
        </p:nvSpPr>
        <p:spPr>
          <a:xfrm>
            <a:off x="4367226" y="538490"/>
            <a:ext cx="409497" cy="39885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025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rsula template">
  <a:themeElements>
    <a:clrScheme name="Custom 347">
      <a:dk1>
        <a:srgbClr val="000000"/>
      </a:dk1>
      <a:lt1>
        <a:srgbClr val="FFFFFF"/>
      </a:lt1>
      <a:dk2>
        <a:srgbClr val="D1D8DF"/>
      </a:dk2>
      <a:lt2>
        <a:srgbClr val="4F565C"/>
      </a:lt2>
      <a:accent1>
        <a:srgbClr val="63A8DF"/>
      </a:accent1>
      <a:accent2>
        <a:srgbClr val="F8AF2C"/>
      </a:accent2>
      <a:accent3>
        <a:srgbClr val="B2DF4B"/>
      </a:accent3>
      <a:accent4>
        <a:srgbClr val="88D8E6"/>
      </a:accent4>
      <a:accent5>
        <a:srgbClr val="A693C9"/>
      </a:accent5>
      <a:accent6>
        <a:srgbClr val="F7826B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445</Words>
  <Application>Microsoft Macintosh PowerPoint</Application>
  <PresentationFormat>Affichage à l'écran (16:9)</PresentationFormat>
  <Paragraphs>103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Sniglet</vt:lpstr>
      <vt:lpstr>Walter Turncoat</vt:lpstr>
      <vt:lpstr>Pangolin</vt:lpstr>
      <vt:lpstr>Inconsolata</vt:lpstr>
      <vt:lpstr>Ursula template</vt:lpstr>
      <vt:lpstr>… Et voici </vt:lpstr>
      <vt:lpstr>C’est ici!</vt:lpstr>
      <vt:lpstr>Présentation PowerPoint</vt:lpstr>
      <vt:lpstr>Et aussi …</vt:lpstr>
      <vt:lpstr>Tous plus différents les uns  que les autres …</vt:lpstr>
      <vt:lpstr>Une mosaïque d’activités</vt:lpstr>
      <vt:lpstr>Présentation PowerPoint</vt:lpstr>
      <vt:lpstr>Les Couples et les Familles</vt:lpstr>
      <vt:lpstr>Les jeunes</vt:lpstr>
      <vt:lpstr>Les publics “aux frontieres”</vt:lpstr>
      <vt:lpstr>Les unites pastorales</vt:lpstr>
      <vt:lpstr>La CVX</vt:lpstr>
      <vt:lpstr>La formation</vt:lpstr>
      <vt:lpstr>Présentation PowerPoint</vt:lpstr>
      <vt:lpstr>Présentation PowerPoint</vt:lpstr>
      <vt:lpstr>Merci!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 Et voici L’équipe Belge !</dc:title>
  <cp:lastModifiedBy>Cécile Gillet</cp:lastModifiedBy>
  <cp:revision>74</cp:revision>
  <dcterms:modified xsi:type="dcterms:W3CDTF">2021-04-15T07:58:23Z</dcterms:modified>
</cp:coreProperties>
</file>