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8" r:id="rId2"/>
    <p:sldId id="264" r:id="rId3"/>
    <p:sldId id="265" r:id="rId4"/>
    <p:sldId id="266" r:id="rId5"/>
    <p:sldId id="271" r:id="rId6"/>
    <p:sldId id="269" r:id="rId7"/>
    <p:sldId id="272" r:id="rId8"/>
    <p:sldId id="263" r:id="rId9"/>
    <p:sldId id="276" r:id="rId10"/>
    <p:sldId id="273" r:id="rId11"/>
    <p:sldId id="294" r:id="rId12"/>
    <p:sldId id="293" r:id="rId13"/>
    <p:sldId id="296" r:id="rId14"/>
    <p:sldId id="280" r:id="rId15"/>
    <p:sldId id="279" r:id="rId16"/>
    <p:sldId id="274" r:id="rId17"/>
    <p:sldId id="299" r:id="rId18"/>
    <p:sldId id="282" r:id="rId19"/>
    <p:sldId id="281" r:id="rId20"/>
    <p:sldId id="283" r:id="rId21"/>
    <p:sldId id="268" r:id="rId22"/>
    <p:sldId id="297" r:id="rId23"/>
    <p:sldId id="30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288"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60BF8-AC6B-465F-9FC6-8D6412C76A83}" type="datetimeFigureOut">
              <a:rPr lang="en-US" smtClean="0"/>
              <a:t>5/21/2021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79EAE-2EC3-4A6E-BC68-8A808F2C53A3}" type="slidenum">
              <a:rPr lang="en-US" smtClean="0"/>
              <a:t>‹N°›</a:t>
            </a:fld>
            <a:endParaRPr lang="en-US"/>
          </a:p>
        </p:txBody>
      </p:sp>
    </p:spTree>
    <p:extLst>
      <p:ext uri="{BB962C8B-B14F-4D97-AF65-F5344CB8AC3E}">
        <p14:creationId xmlns:p14="http://schemas.microsoft.com/office/powerpoint/2010/main" val="1697834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9</a:t>
            </a:fld>
            <a:endParaRPr lang="en-US"/>
          </a:p>
        </p:txBody>
      </p:sp>
    </p:spTree>
    <p:extLst>
      <p:ext uri="{BB962C8B-B14F-4D97-AF65-F5344CB8AC3E}">
        <p14:creationId xmlns:p14="http://schemas.microsoft.com/office/powerpoint/2010/main" val="60047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10</a:t>
            </a:fld>
            <a:endParaRPr lang="en-US"/>
          </a:p>
        </p:txBody>
      </p:sp>
    </p:spTree>
    <p:extLst>
      <p:ext uri="{BB962C8B-B14F-4D97-AF65-F5344CB8AC3E}">
        <p14:creationId xmlns:p14="http://schemas.microsoft.com/office/powerpoint/2010/main" val="843504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11</a:t>
            </a:fld>
            <a:endParaRPr lang="en-US"/>
          </a:p>
        </p:txBody>
      </p:sp>
    </p:spTree>
    <p:extLst>
      <p:ext uri="{BB962C8B-B14F-4D97-AF65-F5344CB8AC3E}">
        <p14:creationId xmlns:p14="http://schemas.microsoft.com/office/powerpoint/2010/main" val="3943588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12</a:t>
            </a:fld>
            <a:endParaRPr lang="en-US"/>
          </a:p>
        </p:txBody>
      </p:sp>
    </p:spTree>
    <p:extLst>
      <p:ext uri="{BB962C8B-B14F-4D97-AF65-F5344CB8AC3E}">
        <p14:creationId xmlns:p14="http://schemas.microsoft.com/office/powerpoint/2010/main" val="1357116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13</a:t>
            </a:fld>
            <a:endParaRPr lang="en-US"/>
          </a:p>
        </p:txBody>
      </p:sp>
    </p:spTree>
    <p:extLst>
      <p:ext uri="{BB962C8B-B14F-4D97-AF65-F5344CB8AC3E}">
        <p14:creationId xmlns:p14="http://schemas.microsoft.com/office/powerpoint/2010/main" val="2480711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planification apostolique est en grande partie un ministère des Exercices, pour un corps/un groupe. En suivant la logique des quatre semaines, tout est là. Le P&amp;F, la conversion, l'observation des signes des temps, l'appel à la mission (une fois de plus), le choix d'un chemin spécifique, le maintien du cap malgré les difficultés... voilà comment on peut comprendre la planification apostolique. </a:t>
            </a:r>
          </a:p>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14</a:t>
            </a:fld>
            <a:endParaRPr lang="en-US"/>
          </a:p>
        </p:txBody>
      </p:sp>
    </p:spTree>
    <p:extLst>
      <p:ext uri="{BB962C8B-B14F-4D97-AF65-F5344CB8AC3E}">
        <p14:creationId xmlns:p14="http://schemas.microsoft.com/office/powerpoint/2010/main" val="820630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79EAE-2EC3-4A6E-BC68-8A808F2C53A3}" type="slidenum">
              <a:rPr lang="en-US" smtClean="0"/>
              <a:t>15</a:t>
            </a:fld>
            <a:endParaRPr lang="en-US"/>
          </a:p>
        </p:txBody>
      </p:sp>
    </p:spTree>
    <p:extLst>
      <p:ext uri="{BB962C8B-B14F-4D97-AF65-F5344CB8AC3E}">
        <p14:creationId xmlns:p14="http://schemas.microsoft.com/office/powerpoint/2010/main" val="73010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10093"/>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981E5E3-ACFD-47B7-8B0F-6AB4F0DCD6D4}" type="datetimeFigureOut">
              <a:rPr lang="fr-BE" smtClean="0"/>
              <a:t>21-05-21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180308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81E5E3-ACFD-47B7-8B0F-6AB4F0DCD6D4}" type="datetimeFigureOut">
              <a:rPr lang="fr-BE" smtClean="0"/>
              <a:t>21-05-21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994533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81E5E3-ACFD-47B7-8B0F-6AB4F0DCD6D4}" type="datetimeFigureOut">
              <a:rPr lang="fr-BE" smtClean="0"/>
              <a:t>21-05-21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391410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611112"/>
            <a:ext cx="12188825" cy="24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544628"/>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81E5E3-ACFD-47B7-8B0F-6AB4F0DCD6D4}" type="datetimeFigureOut">
              <a:rPr lang="fr-BE" smtClean="0"/>
              <a:t>21-05-21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292D0EE6-D61A-4E10-99B9-757D13A817A5}"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77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defRPr sz="40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981E5E3-ACFD-47B7-8B0F-6AB4F0DCD6D4}" type="datetimeFigureOut">
              <a:rPr lang="fr-BE" smtClean="0"/>
              <a:t>21-05-21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1672737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81E5E3-ACFD-47B7-8B0F-6AB4F0DCD6D4}" type="datetimeFigureOut">
              <a:rPr lang="fr-BE" smtClean="0"/>
              <a:t>21-05-21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292D0EE6-D61A-4E10-99B9-757D13A817A5}" type="slidenum">
              <a:rPr lang="fr-BE" smtClean="0"/>
              <a:t>‹N°›</a:t>
            </a:fld>
            <a:endParaRPr lang="fr-B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 xmlns:a16="http://schemas.microsoft.com/office/drawing/2014/main" id="{CAA12B38-369D-4677-8687-3F16A70C0428}"/>
              </a:ext>
            </a:extLst>
          </p:cNvPr>
          <p:cNvSpPr/>
          <p:nvPr userDrawn="1"/>
        </p:nvSpPr>
        <p:spPr>
          <a:xfrm>
            <a:off x="3175" y="6611112"/>
            <a:ext cx="12188825" cy="246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 xmlns:a16="http://schemas.microsoft.com/office/drawing/2014/main" id="{16AB8C2C-D820-4655-9F62-DE59573A212A}"/>
              </a:ext>
            </a:extLst>
          </p:cNvPr>
          <p:cNvSpPr/>
          <p:nvPr userDrawn="1"/>
        </p:nvSpPr>
        <p:spPr>
          <a:xfrm>
            <a:off x="15" y="6544628"/>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635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702302"/>
          </a:xfrm>
        </p:spPr>
        <p:txBody>
          <a:bodyPr/>
          <a:lstStyle/>
          <a:p>
            <a:r>
              <a:rPr lang="en-US" dirty="0"/>
              <a:t>Click to edit Master title style</a:t>
            </a:r>
          </a:p>
        </p:txBody>
      </p:sp>
      <p:sp>
        <p:nvSpPr>
          <p:cNvPr id="3" name="Content Placeholder 2"/>
          <p:cNvSpPr>
            <a:spLocks noGrp="1"/>
          </p:cNvSpPr>
          <p:nvPr>
            <p:ph sz="half" idx="1"/>
          </p:nvPr>
        </p:nvSpPr>
        <p:spPr>
          <a:xfrm>
            <a:off x="1097279" y="1307592"/>
            <a:ext cx="4937760" cy="4561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307593"/>
            <a:ext cx="4937760" cy="4561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81E5E3-ACFD-47B7-8B0F-6AB4F0DCD6D4}" type="datetimeFigureOut">
              <a:rPr lang="fr-BE" smtClean="0"/>
              <a:t>21-05-21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975930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736282"/>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81E5E3-ACFD-47B7-8B0F-6AB4F0DCD6D4}" type="datetimeFigureOut">
              <a:rPr lang="fr-BE" smtClean="0"/>
              <a:t>21-05-21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296508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81E5E3-ACFD-47B7-8B0F-6AB4F0DCD6D4}" type="datetimeFigureOut">
              <a:rPr lang="fr-BE" smtClean="0"/>
              <a:t>21-05-21</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4180045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981E5E3-ACFD-47B7-8B0F-6AB4F0DCD6D4}" type="datetimeFigureOut">
              <a:rPr lang="fr-BE" smtClean="0"/>
              <a:t>21-05-21</a:t>
            </a:fld>
            <a:endParaRPr lang="fr-B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92D0EE6-D61A-4E10-99B9-757D13A817A5}" type="slidenum">
              <a:rPr lang="fr-BE" smtClean="0"/>
              <a:t>‹N°›</a:t>
            </a:fld>
            <a:endParaRPr lang="fr-BE"/>
          </a:p>
        </p:txBody>
      </p:sp>
    </p:spTree>
    <p:extLst>
      <p:ext uri="{BB962C8B-B14F-4D97-AF65-F5344CB8AC3E}">
        <p14:creationId xmlns:p14="http://schemas.microsoft.com/office/powerpoint/2010/main" val="1127026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81E5E3-ACFD-47B7-8B0F-6AB4F0DCD6D4}" type="datetimeFigureOut">
              <a:rPr lang="fr-BE" smtClean="0"/>
              <a:t>21-05-21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292D0EE6-D61A-4E10-99B9-757D13A817A5}" type="slidenum">
              <a:rPr lang="fr-BE" smtClean="0"/>
              <a:t>‹N°›</a:t>
            </a:fld>
            <a:endParaRPr lang="fr-BE"/>
          </a:p>
        </p:txBody>
      </p:sp>
    </p:spTree>
    <p:extLst>
      <p:ext uri="{BB962C8B-B14F-4D97-AF65-F5344CB8AC3E}">
        <p14:creationId xmlns:p14="http://schemas.microsoft.com/office/powerpoint/2010/main" val="3112233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70229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259328"/>
            <a:ext cx="10058400" cy="4609766"/>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981E5E3-ACFD-47B7-8B0F-6AB4F0DCD6D4}" type="datetimeFigureOut">
              <a:rPr lang="fr-BE" smtClean="0"/>
              <a:t>21-05-21</a:t>
            </a:fld>
            <a:endParaRPr lang="fr-B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92D0EE6-D61A-4E10-99B9-757D13A817A5}" type="slidenum">
              <a:rPr lang="fr-BE" smtClean="0"/>
              <a:t>‹N°›</a:t>
            </a:fld>
            <a:endParaRPr lang="fr-BE"/>
          </a:p>
        </p:txBody>
      </p:sp>
      <p:cxnSp>
        <p:nvCxnSpPr>
          <p:cNvPr id="10" name="Straight Connector 9"/>
          <p:cNvCxnSpPr/>
          <p:nvPr/>
        </p:nvCxnSpPr>
        <p:spPr>
          <a:xfrm>
            <a:off x="1193532" y="1134341"/>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40367"/>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3" r:id="rId4"/>
    <p:sldLayoutId id="2147483664" r:id="rId5"/>
    <p:sldLayoutId id="2147483665"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DE3A53-38DB-4EB9-A79D-6B13B9B73C3C}"/>
              </a:ext>
            </a:extLst>
          </p:cNvPr>
          <p:cNvSpPr>
            <a:spLocks noGrp="1"/>
          </p:cNvSpPr>
          <p:nvPr>
            <p:ph type="ctrTitle"/>
          </p:nvPr>
        </p:nvSpPr>
        <p:spPr/>
        <p:txBody>
          <a:bodyPr/>
          <a:lstStyle/>
          <a:p>
            <a:r>
              <a:rPr lang="fr-FR" b="1" dirty="0"/>
              <a:t>Formation DICAP </a:t>
            </a:r>
            <a:r>
              <a:rPr lang="fr-FR" dirty="0"/>
              <a:t/>
            </a:r>
            <a:br>
              <a:rPr lang="fr-FR" dirty="0"/>
            </a:br>
            <a:r>
              <a:rPr lang="fr-FR" sz="2800" dirty="0"/>
              <a:t>13-14 Avril 2021</a:t>
            </a:r>
            <a:endParaRPr lang="en-US" dirty="0"/>
          </a:p>
        </p:txBody>
      </p:sp>
      <p:sp>
        <p:nvSpPr>
          <p:cNvPr id="3" name="Subtitle 2">
            <a:extLst>
              <a:ext uri="{FF2B5EF4-FFF2-40B4-BE49-F238E27FC236}">
                <a16:creationId xmlns="" xmlns:a16="http://schemas.microsoft.com/office/drawing/2014/main" id="{454D48F8-0645-4F0E-AA05-1516C682AA91}"/>
              </a:ext>
            </a:extLst>
          </p:cNvPr>
          <p:cNvSpPr>
            <a:spLocks noGrp="1"/>
          </p:cNvSpPr>
          <p:nvPr>
            <p:ph type="subTitle" idx="1"/>
          </p:nvPr>
        </p:nvSpPr>
        <p:spPr/>
        <p:txBody>
          <a:bodyPr>
            <a:normAutofit/>
          </a:bodyPr>
          <a:lstStyle/>
          <a:p>
            <a:pPr>
              <a:spcBef>
                <a:spcPts val="0"/>
              </a:spcBef>
            </a:pPr>
            <a:r>
              <a:rPr lang="en-US" cap="none" spc="0" dirty="0"/>
              <a:t>Franck </a:t>
            </a:r>
            <a:r>
              <a:rPr lang="en-US" cap="none" spc="0" dirty="0" err="1"/>
              <a:t>Janin</a:t>
            </a:r>
            <a:r>
              <a:rPr lang="en-US" cap="none" spc="0" dirty="0"/>
              <a:t> SJ</a:t>
            </a:r>
          </a:p>
          <a:p>
            <a:pPr>
              <a:spcBef>
                <a:spcPts val="0"/>
              </a:spcBef>
            </a:pPr>
            <a:r>
              <a:rPr lang="en-US" cap="none" spc="0" dirty="0"/>
              <a:t>Sandra Chaoul</a:t>
            </a:r>
          </a:p>
          <a:p>
            <a:pPr>
              <a:spcBef>
                <a:spcPts val="0"/>
              </a:spcBef>
            </a:pPr>
            <a:r>
              <a:rPr lang="en-US" cap="none" spc="0" dirty="0"/>
              <a:t>Francoise </a:t>
            </a:r>
            <a:r>
              <a:rPr lang="en-US" cap="none" spc="0" dirty="0" err="1"/>
              <a:t>Uylenbroeck</a:t>
            </a:r>
            <a:endParaRPr lang="en-US" spc="0" dirty="0"/>
          </a:p>
        </p:txBody>
      </p:sp>
    </p:spTree>
    <p:extLst>
      <p:ext uri="{BB962C8B-B14F-4D97-AF65-F5344CB8AC3E}">
        <p14:creationId xmlns:p14="http://schemas.microsoft.com/office/powerpoint/2010/main" val="1983135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F34C761A-3DEC-4FC1-91AB-8DFA98155F68}"/>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099"/>
            <a:ext cx="5791200" cy="3578449"/>
          </a:xfrm>
        </p:spPr>
        <p:txBody>
          <a:bodyPr/>
          <a:lstStyle/>
          <a:p>
            <a:r>
              <a:rPr lang="fr-FR" dirty="0"/>
              <a:t>1. Se mettre en présence</a:t>
            </a:r>
          </a:p>
          <a:p>
            <a:r>
              <a:rPr lang="fr-FR" dirty="0"/>
              <a:t>2. Effectuer un examen organisationnel</a:t>
            </a:r>
          </a:p>
          <a:p>
            <a:r>
              <a:rPr lang="fr-FR" dirty="0"/>
              <a:t>3. Faire mémoire de notre Histoire Sainte</a:t>
            </a:r>
          </a:p>
          <a:p>
            <a:r>
              <a:rPr lang="fr-FR" dirty="0"/>
              <a:t>4. Redécouvrir notre mission</a:t>
            </a:r>
          </a:p>
          <a:p>
            <a:pPr marL="0" indent="0">
              <a:buNone/>
            </a:pPr>
            <a:endParaRPr lang="fr-FR" dirty="0"/>
          </a:p>
        </p:txBody>
      </p:sp>
      <p:pic>
        <p:nvPicPr>
          <p:cNvPr id="3" name="Picture 2">
            <a:extLst>
              <a:ext uri="{FF2B5EF4-FFF2-40B4-BE49-F238E27FC236}">
                <a16:creationId xmlns="" xmlns:a16="http://schemas.microsoft.com/office/drawing/2014/main" id="{61703DFD-FCEE-4A9B-883F-2FE67EDDEA8F}"/>
              </a:ext>
            </a:extLst>
          </p:cNvPr>
          <p:cNvPicPr>
            <a:picLocks noChangeAspect="1"/>
          </p:cNvPicPr>
          <p:nvPr/>
        </p:nvPicPr>
        <p:blipFill rotWithShape="1">
          <a:blip r:embed="rId3"/>
          <a:srcRect l="51013" t="41412" r="24967" b="31137"/>
          <a:stretch/>
        </p:blipFill>
        <p:spPr>
          <a:xfrm>
            <a:off x="6808179" y="1272474"/>
            <a:ext cx="4450080" cy="3178632"/>
          </a:xfrm>
          <a:prstGeom prst="rect">
            <a:avLst/>
          </a:prstGeom>
        </p:spPr>
      </p:pic>
    </p:spTree>
    <p:extLst>
      <p:ext uri="{BB962C8B-B14F-4D97-AF65-F5344CB8AC3E}">
        <p14:creationId xmlns:p14="http://schemas.microsoft.com/office/powerpoint/2010/main" val="373142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0" end="0"/>
                                            </p:txEl>
                                          </p:spTgt>
                                        </p:tgtEl>
                                        <p:attrNameLst>
                                          <p:attrName>ppt_c</p:attrName>
                                        </p:attrNameLst>
                                      </p:cBhvr>
                                      <p:to>
                                        <a:schemeClr val="bg2"/>
                                      </p:to>
                                    </p:animClr>
                                  </p:sub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1" end="1"/>
                                            </p:txEl>
                                          </p:spTgt>
                                        </p:tgtEl>
                                        <p:attrNameLst>
                                          <p:attrName>ppt_c</p:attrName>
                                        </p:attrNameLst>
                                      </p:cBhvr>
                                      <p:to>
                                        <a:schemeClr val="bg2"/>
                                      </p:to>
                                    </p:animClr>
                                  </p:sub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2" end="2"/>
                                            </p:txEl>
                                          </p:spTgt>
                                        </p:tgtEl>
                                        <p:attrNameLst>
                                          <p:attrName>ppt_c</p:attrName>
                                        </p:attrNameLst>
                                      </p:cBhvr>
                                      <p:to>
                                        <a:schemeClr val="bg2"/>
                                      </p:to>
                                    </p:animClr>
                                  </p:sub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8">
                                            <p:txEl>
                                              <p:pRg st="3" end="3"/>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8C6C1155-F92C-49A8-95E8-A598991B5182}"/>
              </a:ext>
            </a:extLst>
          </p:cNvPr>
          <p:cNvPicPr>
            <a:picLocks noChangeAspect="1"/>
          </p:cNvPicPr>
          <p:nvPr/>
        </p:nvPicPr>
        <p:blipFill>
          <a:blip r:embed="rId3"/>
          <a:stretch>
            <a:fillRect/>
          </a:stretch>
        </p:blipFill>
        <p:spPr>
          <a:xfrm>
            <a:off x="6811109" y="1283195"/>
            <a:ext cx="4344571" cy="2280900"/>
          </a:xfrm>
          <a:prstGeom prst="rect">
            <a:avLst/>
          </a:prstGeom>
        </p:spPr>
      </p:pic>
      <p:pic>
        <p:nvPicPr>
          <p:cNvPr id="12" name="Picture 11">
            <a:extLst>
              <a:ext uri="{FF2B5EF4-FFF2-40B4-BE49-F238E27FC236}">
                <a16:creationId xmlns="" xmlns:a16="http://schemas.microsoft.com/office/drawing/2014/main" id="{804CE961-E008-44A0-94EF-AC00C971864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b="9888"/>
          <a:stretch/>
        </p:blipFill>
        <p:spPr>
          <a:xfrm>
            <a:off x="6787663" y="3571555"/>
            <a:ext cx="4368017" cy="2475708"/>
          </a:xfrm>
          <a:prstGeom prst="rect">
            <a:avLst/>
          </a:prstGeom>
        </p:spPr>
      </p:pic>
      <p:sp>
        <p:nvSpPr>
          <p:cNvPr id="7" name="Title 6">
            <a:extLst>
              <a:ext uri="{FF2B5EF4-FFF2-40B4-BE49-F238E27FC236}">
                <a16:creationId xmlns="" xmlns:a16="http://schemas.microsoft.com/office/drawing/2014/main" id="{F34C761A-3DEC-4FC1-91AB-8DFA98155F68}"/>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099"/>
            <a:ext cx="5791200" cy="3578449"/>
          </a:xfrm>
        </p:spPr>
        <p:txBody>
          <a:bodyPr/>
          <a:lstStyle/>
          <a:p>
            <a:r>
              <a:rPr lang="fr-FR" dirty="0"/>
              <a:t>1. Se mettre en présence</a:t>
            </a:r>
          </a:p>
          <a:p>
            <a:r>
              <a:rPr lang="fr-FR" dirty="0"/>
              <a:t>2. Effectuer un examen organisationnel</a:t>
            </a:r>
          </a:p>
          <a:p>
            <a:r>
              <a:rPr lang="fr-FR" dirty="0"/>
              <a:t>3. Faire mémoire de notre Histoire Sainte</a:t>
            </a:r>
          </a:p>
          <a:p>
            <a:r>
              <a:rPr lang="fr-FR" dirty="0"/>
              <a:t>4. Redécouvrir notre mission</a:t>
            </a:r>
          </a:p>
          <a:p>
            <a:r>
              <a:rPr lang="fr-FR" dirty="0"/>
              <a:t>5. Écouter les signes des temps</a:t>
            </a:r>
          </a:p>
        </p:txBody>
      </p:sp>
      <p:sp>
        <p:nvSpPr>
          <p:cNvPr id="2" name="Arrow: Curved Up 1">
            <a:extLst>
              <a:ext uri="{FF2B5EF4-FFF2-40B4-BE49-F238E27FC236}">
                <a16:creationId xmlns="" xmlns:a16="http://schemas.microsoft.com/office/drawing/2014/main" id="{F6440EB1-9DE0-4A07-95F6-C467A3AEF9DA}"/>
              </a:ext>
            </a:extLst>
          </p:cNvPr>
          <p:cNvSpPr/>
          <p:nvPr/>
        </p:nvSpPr>
        <p:spPr>
          <a:xfrm rot="5400000" flipH="1">
            <a:off x="634904" y="3061275"/>
            <a:ext cx="702303" cy="303334"/>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 xmlns:a16="http://schemas.microsoft.com/office/drawing/2014/main" id="{4152F717-F6E7-4667-99A5-1B418CD8C485}"/>
              </a:ext>
            </a:extLst>
          </p:cNvPr>
          <p:cNvSpPr txBox="1"/>
          <p:nvPr/>
        </p:nvSpPr>
        <p:spPr>
          <a:xfrm>
            <a:off x="4693218" y="2763478"/>
            <a:ext cx="1797928" cy="369332"/>
          </a:xfrm>
          <a:prstGeom prst="rect">
            <a:avLst/>
          </a:prstGeom>
          <a:solidFill>
            <a:schemeClr val="accent2">
              <a:lumMod val="40000"/>
              <a:lumOff val="60000"/>
            </a:schemeClr>
          </a:solidFill>
        </p:spPr>
        <p:txBody>
          <a:bodyPr wrap="none" rtlCol="0">
            <a:spAutoFit/>
          </a:bodyPr>
          <a:lstStyle/>
          <a:p>
            <a:r>
              <a:rPr lang="en-US" i="1" dirty="0">
                <a:solidFill>
                  <a:schemeClr val="bg1"/>
                </a:solidFill>
                <a:effectLst>
                  <a:outerShdw blurRad="38100" dist="38100" dir="2700000" algn="tl">
                    <a:srgbClr val="000000">
                      <a:alpha val="43137"/>
                    </a:srgbClr>
                  </a:outerShdw>
                </a:effectLst>
              </a:rPr>
              <a:t>Passage au QUOI</a:t>
            </a:r>
          </a:p>
        </p:txBody>
      </p:sp>
    </p:spTree>
    <p:extLst>
      <p:ext uri="{BB962C8B-B14F-4D97-AF65-F5344CB8AC3E}">
        <p14:creationId xmlns:p14="http://schemas.microsoft.com/office/powerpoint/2010/main" val="169817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F34C761A-3DEC-4FC1-91AB-8DFA98155F68}"/>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099"/>
            <a:ext cx="5791200" cy="3578449"/>
          </a:xfrm>
        </p:spPr>
        <p:txBody>
          <a:bodyPr/>
          <a:lstStyle/>
          <a:p>
            <a:r>
              <a:rPr lang="fr-FR" dirty="0"/>
              <a:t>1. Se mettre en présence</a:t>
            </a:r>
          </a:p>
          <a:p>
            <a:r>
              <a:rPr lang="fr-FR" dirty="0"/>
              <a:t>2. Effectuer un examen organisationnel</a:t>
            </a:r>
          </a:p>
          <a:p>
            <a:r>
              <a:rPr lang="fr-FR" dirty="0"/>
              <a:t>3. Faire mémoire de notre Histoire Sainte</a:t>
            </a:r>
          </a:p>
          <a:p>
            <a:r>
              <a:rPr lang="fr-FR" dirty="0"/>
              <a:t>4. Redécouvrir notre mission</a:t>
            </a:r>
          </a:p>
          <a:p>
            <a:r>
              <a:rPr lang="fr-FR" dirty="0"/>
              <a:t>5. Écouter les signes des temps</a:t>
            </a:r>
          </a:p>
          <a:p>
            <a:r>
              <a:rPr lang="fr-FR" dirty="0"/>
              <a:t>6. Formuler les priorités /appel(s) apostolique(s)</a:t>
            </a:r>
          </a:p>
        </p:txBody>
      </p:sp>
      <p:pic>
        <p:nvPicPr>
          <p:cNvPr id="10" name="Picture 9">
            <a:extLst>
              <a:ext uri="{FF2B5EF4-FFF2-40B4-BE49-F238E27FC236}">
                <a16:creationId xmlns="" xmlns:a16="http://schemas.microsoft.com/office/drawing/2014/main" id="{A787E8DF-7084-4B39-ABFE-BB53D39768B7}"/>
              </a:ext>
            </a:extLst>
          </p:cNvPr>
          <p:cNvPicPr>
            <a:picLocks noChangeAspect="1"/>
          </p:cNvPicPr>
          <p:nvPr/>
        </p:nvPicPr>
        <p:blipFill rotWithShape="1">
          <a:blip r:embed="rId3"/>
          <a:srcRect l="24444" t="29020" r="50000" b="30510"/>
          <a:stretch/>
        </p:blipFill>
        <p:spPr>
          <a:xfrm>
            <a:off x="7155980" y="1619389"/>
            <a:ext cx="4368017" cy="4323331"/>
          </a:xfrm>
          <a:prstGeom prst="rect">
            <a:avLst/>
          </a:prstGeom>
        </p:spPr>
      </p:pic>
      <p:sp>
        <p:nvSpPr>
          <p:cNvPr id="9" name="Content Placeholder 4">
            <a:extLst>
              <a:ext uri="{FF2B5EF4-FFF2-40B4-BE49-F238E27FC236}">
                <a16:creationId xmlns="" xmlns:a16="http://schemas.microsoft.com/office/drawing/2014/main" id="{9F4FCE7E-7AA9-447F-851A-D98E08ADBCE1}"/>
              </a:ext>
            </a:extLst>
          </p:cNvPr>
          <p:cNvSpPr txBox="1">
            <a:spLocks/>
          </p:cNvSpPr>
          <p:nvPr/>
        </p:nvSpPr>
        <p:spPr>
          <a:xfrm>
            <a:off x="3775043" y="4188525"/>
            <a:ext cx="2948143" cy="210052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171450">
              <a:spcBef>
                <a:spcPts val="0"/>
              </a:spcBef>
              <a:spcAft>
                <a:spcPts val="0"/>
              </a:spcAft>
              <a:buFont typeface="Wingdings" panose="05000000000000000000" pitchFamily="2" charset="2"/>
              <a:buChar char="§"/>
            </a:pPr>
            <a:r>
              <a:rPr lang="fr-FR" sz="1600" i="1" dirty="0">
                <a:solidFill>
                  <a:schemeClr val="accent2"/>
                </a:solidFill>
              </a:rPr>
              <a:t>travailler avec les jeunes…</a:t>
            </a:r>
          </a:p>
          <a:p>
            <a:pPr marL="228600" indent="-171450">
              <a:spcBef>
                <a:spcPts val="0"/>
              </a:spcBef>
              <a:spcAft>
                <a:spcPts val="0"/>
              </a:spcAft>
              <a:buFont typeface="Wingdings" panose="05000000000000000000" pitchFamily="2" charset="2"/>
              <a:buChar char="§"/>
            </a:pPr>
            <a:r>
              <a:rPr lang="fr-FR" sz="1600" i="1" dirty="0">
                <a:solidFill>
                  <a:schemeClr val="accent2"/>
                </a:solidFill>
              </a:rPr>
              <a:t>aller aux périphéries…</a:t>
            </a:r>
          </a:p>
          <a:p>
            <a:pPr marL="228600" indent="-171450">
              <a:spcBef>
                <a:spcPts val="0"/>
              </a:spcBef>
              <a:spcAft>
                <a:spcPts val="0"/>
              </a:spcAft>
              <a:buFont typeface="Wingdings" panose="05000000000000000000" pitchFamily="2" charset="2"/>
              <a:buChar char="§"/>
            </a:pPr>
            <a:r>
              <a:rPr lang="fr-FR" sz="1600" i="1" dirty="0">
                <a:solidFill>
                  <a:schemeClr val="accent2"/>
                </a:solidFill>
              </a:rPr>
              <a:t>restaurer ou mieux intégrer l’identité catholique… </a:t>
            </a:r>
          </a:p>
          <a:p>
            <a:pPr marL="228600" indent="-171450">
              <a:spcBef>
                <a:spcPts val="0"/>
              </a:spcBef>
              <a:spcAft>
                <a:spcPts val="0"/>
              </a:spcAft>
              <a:buFont typeface="Wingdings" panose="05000000000000000000" pitchFamily="2" charset="2"/>
              <a:buChar char="§"/>
            </a:pPr>
            <a:r>
              <a:rPr lang="fr-FR" sz="1600" i="1" dirty="0">
                <a:solidFill>
                  <a:schemeClr val="accent2"/>
                </a:solidFill>
              </a:rPr>
              <a:t>promouvoir une meilleure communication…</a:t>
            </a:r>
          </a:p>
          <a:p>
            <a:pPr marL="228600" indent="-171450">
              <a:spcBef>
                <a:spcPts val="0"/>
              </a:spcBef>
              <a:spcAft>
                <a:spcPts val="0"/>
              </a:spcAft>
              <a:buFont typeface="Wingdings" panose="05000000000000000000" pitchFamily="2" charset="2"/>
              <a:buChar char="§"/>
            </a:pPr>
            <a:r>
              <a:rPr lang="fr-FR" sz="1600" i="1" dirty="0">
                <a:solidFill>
                  <a:schemeClr val="accent2"/>
                </a:solidFill>
              </a:rPr>
              <a:t>promouvoir le discernement dans nos communautés…</a:t>
            </a:r>
          </a:p>
          <a:p>
            <a:pPr marL="228600" indent="-171450">
              <a:spcBef>
                <a:spcPts val="0"/>
              </a:spcBef>
              <a:spcAft>
                <a:spcPts val="0"/>
              </a:spcAft>
              <a:buFont typeface="Wingdings" panose="05000000000000000000" pitchFamily="2" charset="2"/>
              <a:buChar char="§"/>
            </a:pPr>
            <a:r>
              <a:rPr lang="fr-FR" sz="1600" i="1" dirty="0" err="1">
                <a:solidFill>
                  <a:schemeClr val="accent2"/>
                </a:solidFill>
              </a:rPr>
              <a:t>oeuvrer</a:t>
            </a:r>
            <a:r>
              <a:rPr lang="fr-FR" sz="1600" i="1" dirty="0">
                <a:solidFill>
                  <a:schemeClr val="accent2"/>
                </a:solidFill>
              </a:rPr>
              <a:t> pour la réconciliation…</a:t>
            </a:r>
            <a:endParaRPr lang="en-US" sz="1600" i="1" dirty="0">
              <a:solidFill>
                <a:schemeClr val="accent2"/>
              </a:solidFill>
            </a:endParaRPr>
          </a:p>
        </p:txBody>
      </p:sp>
      <p:pic>
        <p:nvPicPr>
          <p:cNvPr id="13" name="Picture 12">
            <a:extLst>
              <a:ext uri="{FF2B5EF4-FFF2-40B4-BE49-F238E27FC236}">
                <a16:creationId xmlns="" xmlns:a16="http://schemas.microsoft.com/office/drawing/2014/main" id="{FA5B358D-DB24-4EAB-A9AE-165B44F19011}"/>
              </a:ext>
            </a:extLst>
          </p:cNvPr>
          <p:cNvPicPr>
            <a:picLocks noChangeAspect="1"/>
          </p:cNvPicPr>
          <p:nvPr/>
        </p:nvPicPr>
        <p:blipFill rotWithShape="1">
          <a:blip r:embed="rId4"/>
          <a:srcRect b="6551"/>
          <a:stretch/>
        </p:blipFill>
        <p:spPr>
          <a:xfrm>
            <a:off x="2303680" y="4209589"/>
            <a:ext cx="1386370" cy="2079460"/>
          </a:xfrm>
          <a:prstGeom prst="rect">
            <a:avLst/>
          </a:prstGeom>
        </p:spPr>
      </p:pic>
    </p:spTree>
    <p:extLst>
      <p:ext uri="{BB962C8B-B14F-4D97-AF65-F5344CB8AC3E}">
        <p14:creationId xmlns:p14="http://schemas.microsoft.com/office/powerpoint/2010/main" val="904599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F34C761A-3DEC-4FC1-91AB-8DFA98155F68}"/>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099"/>
            <a:ext cx="5791200" cy="3578449"/>
          </a:xfrm>
        </p:spPr>
        <p:txBody>
          <a:bodyPr/>
          <a:lstStyle/>
          <a:p>
            <a:r>
              <a:rPr lang="fr-FR" dirty="0"/>
              <a:t>1. Se mettre en présence</a:t>
            </a:r>
          </a:p>
          <a:p>
            <a:r>
              <a:rPr lang="fr-FR" dirty="0"/>
              <a:t>2. Effectuer un examen organisationnel</a:t>
            </a:r>
          </a:p>
          <a:p>
            <a:r>
              <a:rPr lang="fr-FR" dirty="0"/>
              <a:t>3. Faire mémoire de notre Histoire Sainte</a:t>
            </a:r>
          </a:p>
          <a:p>
            <a:r>
              <a:rPr lang="fr-FR" dirty="0"/>
              <a:t>4. Redécouvrir notre mission</a:t>
            </a:r>
          </a:p>
          <a:p>
            <a:r>
              <a:rPr lang="fr-FR" dirty="0"/>
              <a:t>5. Écouter les signes des temps</a:t>
            </a:r>
          </a:p>
          <a:p>
            <a:r>
              <a:rPr lang="fr-FR" dirty="0"/>
              <a:t>6. Formuler les priorités /appel(s) apostolique(s)</a:t>
            </a:r>
          </a:p>
        </p:txBody>
      </p:sp>
      <p:sp>
        <p:nvSpPr>
          <p:cNvPr id="9" name="Content Placeholder 4">
            <a:extLst>
              <a:ext uri="{FF2B5EF4-FFF2-40B4-BE49-F238E27FC236}">
                <a16:creationId xmlns="" xmlns:a16="http://schemas.microsoft.com/office/drawing/2014/main" id="{9F4FCE7E-7AA9-447F-851A-D98E08ADBCE1}"/>
              </a:ext>
            </a:extLst>
          </p:cNvPr>
          <p:cNvSpPr txBox="1">
            <a:spLocks/>
          </p:cNvSpPr>
          <p:nvPr/>
        </p:nvSpPr>
        <p:spPr>
          <a:xfrm>
            <a:off x="3775043" y="4188525"/>
            <a:ext cx="2948143" cy="210052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171450">
              <a:spcBef>
                <a:spcPts val="0"/>
              </a:spcBef>
              <a:spcAft>
                <a:spcPts val="0"/>
              </a:spcAft>
              <a:buFont typeface="Wingdings" panose="05000000000000000000" pitchFamily="2" charset="2"/>
              <a:buChar char="§"/>
            </a:pPr>
            <a:r>
              <a:rPr lang="fr-FR" sz="1600" i="1" dirty="0">
                <a:solidFill>
                  <a:schemeClr val="accent2"/>
                </a:solidFill>
              </a:rPr>
              <a:t>travailler avec les jeunes…</a:t>
            </a:r>
          </a:p>
          <a:p>
            <a:pPr marL="228600" indent="-171450">
              <a:spcBef>
                <a:spcPts val="0"/>
              </a:spcBef>
              <a:spcAft>
                <a:spcPts val="0"/>
              </a:spcAft>
              <a:buFont typeface="Wingdings" panose="05000000000000000000" pitchFamily="2" charset="2"/>
              <a:buChar char="§"/>
            </a:pPr>
            <a:r>
              <a:rPr lang="fr-FR" sz="1600" i="1" dirty="0">
                <a:solidFill>
                  <a:schemeClr val="accent2"/>
                </a:solidFill>
              </a:rPr>
              <a:t>aller aux périphéries…</a:t>
            </a:r>
          </a:p>
          <a:p>
            <a:pPr marL="228600" indent="-171450">
              <a:spcBef>
                <a:spcPts val="0"/>
              </a:spcBef>
              <a:spcAft>
                <a:spcPts val="0"/>
              </a:spcAft>
              <a:buFont typeface="Wingdings" panose="05000000000000000000" pitchFamily="2" charset="2"/>
              <a:buChar char="§"/>
            </a:pPr>
            <a:r>
              <a:rPr lang="fr-FR" sz="1600" i="1" dirty="0">
                <a:solidFill>
                  <a:schemeClr val="accent2"/>
                </a:solidFill>
              </a:rPr>
              <a:t>restaurer ou mieux intégrer l’identité catholique… </a:t>
            </a:r>
          </a:p>
          <a:p>
            <a:pPr marL="228600" indent="-171450">
              <a:spcBef>
                <a:spcPts val="0"/>
              </a:spcBef>
              <a:spcAft>
                <a:spcPts val="0"/>
              </a:spcAft>
              <a:buFont typeface="Wingdings" panose="05000000000000000000" pitchFamily="2" charset="2"/>
              <a:buChar char="§"/>
            </a:pPr>
            <a:r>
              <a:rPr lang="fr-FR" sz="1600" i="1" dirty="0">
                <a:solidFill>
                  <a:schemeClr val="accent2"/>
                </a:solidFill>
              </a:rPr>
              <a:t>promouvoir une meilleure communication…</a:t>
            </a:r>
          </a:p>
          <a:p>
            <a:pPr marL="228600" indent="-171450">
              <a:spcBef>
                <a:spcPts val="0"/>
              </a:spcBef>
              <a:spcAft>
                <a:spcPts val="0"/>
              </a:spcAft>
              <a:buFont typeface="Wingdings" panose="05000000000000000000" pitchFamily="2" charset="2"/>
              <a:buChar char="§"/>
            </a:pPr>
            <a:r>
              <a:rPr lang="fr-FR" sz="1600" i="1" dirty="0">
                <a:solidFill>
                  <a:schemeClr val="accent2"/>
                </a:solidFill>
              </a:rPr>
              <a:t>promouvoir le discernement dans nos communautés…</a:t>
            </a:r>
          </a:p>
          <a:p>
            <a:pPr marL="228600" indent="-171450">
              <a:spcBef>
                <a:spcPts val="0"/>
              </a:spcBef>
              <a:spcAft>
                <a:spcPts val="0"/>
              </a:spcAft>
              <a:buFont typeface="Wingdings" panose="05000000000000000000" pitchFamily="2" charset="2"/>
              <a:buChar char="§"/>
            </a:pPr>
            <a:r>
              <a:rPr lang="fr-FR" sz="1600" i="1" dirty="0" err="1">
                <a:solidFill>
                  <a:schemeClr val="accent2"/>
                </a:solidFill>
              </a:rPr>
              <a:t>oeuvrer</a:t>
            </a:r>
            <a:r>
              <a:rPr lang="fr-FR" sz="1600" i="1" dirty="0">
                <a:solidFill>
                  <a:schemeClr val="accent2"/>
                </a:solidFill>
              </a:rPr>
              <a:t> pour la réconciliation…</a:t>
            </a:r>
            <a:endParaRPr lang="en-US" sz="1600" i="1" dirty="0">
              <a:solidFill>
                <a:schemeClr val="accent2"/>
              </a:solidFill>
            </a:endParaRPr>
          </a:p>
        </p:txBody>
      </p:sp>
      <p:pic>
        <p:nvPicPr>
          <p:cNvPr id="13" name="Picture 12">
            <a:extLst>
              <a:ext uri="{FF2B5EF4-FFF2-40B4-BE49-F238E27FC236}">
                <a16:creationId xmlns="" xmlns:a16="http://schemas.microsoft.com/office/drawing/2014/main" id="{FA5B358D-DB24-4EAB-A9AE-165B44F19011}"/>
              </a:ext>
            </a:extLst>
          </p:cNvPr>
          <p:cNvPicPr>
            <a:picLocks noChangeAspect="1"/>
          </p:cNvPicPr>
          <p:nvPr/>
        </p:nvPicPr>
        <p:blipFill rotWithShape="1">
          <a:blip r:embed="rId3"/>
          <a:srcRect b="6551"/>
          <a:stretch/>
        </p:blipFill>
        <p:spPr>
          <a:xfrm>
            <a:off x="2303680" y="4209589"/>
            <a:ext cx="1386370" cy="2079460"/>
          </a:xfrm>
          <a:prstGeom prst="rect">
            <a:avLst/>
          </a:prstGeom>
        </p:spPr>
      </p:pic>
      <p:pic>
        <p:nvPicPr>
          <p:cNvPr id="1026" name="Picture 2" descr="Are we aware yet? Time to remake the roadmap for health education - The  Buzz Bin">
            <a:extLst>
              <a:ext uri="{FF2B5EF4-FFF2-40B4-BE49-F238E27FC236}">
                <a16:creationId xmlns="" xmlns:a16="http://schemas.microsoft.com/office/drawing/2014/main" id="{5E192250-B203-431F-AEBB-AF9DB3A931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302" b="8519"/>
          <a:stretch/>
        </p:blipFill>
        <p:spPr bwMode="auto">
          <a:xfrm>
            <a:off x="7875186" y="1695688"/>
            <a:ext cx="3382114" cy="32958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A7D694AD-E7D6-48CA-8F6B-E763738F1F7F}"/>
              </a:ext>
            </a:extLst>
          </p:cNvPr>
          <p:cNvSpPr txBox="1"/>
          <p:nvPr/>
        </p:nvSpPr>
        <p:spPr>
          <a:xfrm>
            <a:off x="7996304" y="1276140"/>
            <a:ext cx="2936638" cy="369332"/>
          </a:xfrm>
          <a:prstGeom prst="rect">
            <a:avLst/>
          </a:prstGeom>
          <a:noFill/>
        </p:spPr>
        <p:txBody>
          <a:bodyPr wrap="none" rtlCol="0">
            <a:spAutoFit/>
          </a:bodyPr>
          <a:lstStyle/>
          <a:p>
            <a:r>
              <a:rPr lang="en-US" b="1" dirty="0" err="1">
                <a:solidFill>
                  <a:schemeClr val="accent2">
                    <a:lumMod val="75000"/>
                  </a:schemeClr>
                </a:solidFill>
              </a:rPr>
              <a:t>Approfondir</a:t>
            </a:r>
            <a:r>
              <a:rPr lang="en-US" b="1" dirty="0">
                <a:solidFill>
                  <a:schemeClr val="accent2">
                    <a:lumMod val="75000"/>
                  </a:schemeClr>
                </a:solidFill>
              </a:rPr>
              <a:t> le </a:t>
            </a:r>
            <a:r>
              <a:rPr lang="en-US" b="1" dirty="0" err="1">
                <a:solidFill>
                  <a:schemeClr val="accent2">
                    <a:lumMod val="75000"/>
                  </a:schemeClr>
                </a:solidFill>
              </a:rPr>
              <a:t>discernement</a:t>
            </a:r>
            <a:endParaRPr lang="en-US" b="1" dirty="0">
              <a:solidFill>
                <a:schemeClr val="accent2">
                  <a:lumMod val="75000"/>
                </a:schemeClr>
              </a:solidFill>
            </a:endParaRPr>
          </a:p>
        </p:txBody>
      </p:sp>
      <p:sp>
        <p:nvSpPr>
          <p:cNvPr id="6" name="TextBox 5">
            <a:extLst>
              <a:ext uri="{FF2B5EF4-FFF2-40B4-BE49-F238E27FC236}">
                <a16:creationId xmlns="" xmlns:a16="http://schemas.microsoft.com/office/drawing/2014/main" id="{8B35A7E5-E1EB-442E-8D51-149B9C426FB8}"/>
              </a:ext>
            </a:extLst>
          </p:cNvPr>
          <p:cNvSpPr txBox="1"/>
          <p:nvPr/>
        </p:nvSpPr>
        <p:spPr>
          <a:xfrm>
            <a:off x="7996304" y="5105931"/>
            <a:ext cx="3436398" cy="1077218"/>
          </a:xfrm>
          <a:prstGeom prst="rect">
            <a:avLst/>
          </a:prstGeom>
          <a:solidFill>
            <a:schemeClr val="bg1"/>
          </a:solidFill>
        </p:spPr>
        <p:txBody>
          <a:bodyPr wrap="square" rtlCol="0">
            <a:spAutoFit/>
          </a:bodyPr>
          <a:lstStyle/>
          <a:p>
            <a:pPr marL="342900" marR="0" lvl="0" indent="-342900" fontAlgn="base">
              <a:spcBef>
                <a:spcPts val="0"/>
              </a:spcBef>
              <a:spcAft>
                <a:spcPts val="0"/>
              </a:spcAft>
              <a:buFont typeface="Symbol" panose="05050102010706020507" pitchFamily="18" charset="2"/>
              <a:buChar char=""/>
            </a:pPr>
            <a:r>
              <a:rPr lang="fr-FR" sz="1600" i="1" dirty="0">
                <a:solidFill>
                  <a:srgbClr val="201F1E"/>
                </a:solidFill>
                <a:effectLst/>
                <a:latin typeface="Calibri Light" panose="020F0302020204030204" pitchFamily="34" charset="0"/>
                <a:ea typeface="Times New Roman" panose="02020603050405020304" pitchFamily="18" charset="0"/>
              </a:rPr>
              <a:t>Eléments clés dans cet appel ? </a:t>
            </a:r>
            <a:endParaRPr lang="en-US" sz="1600" i="1"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fr-FR" sz="1600" i="1" dirty="0">
                <a:solidFill>
                  <a:srgbClr val="201F1E"/>
                </a:solidFill>
                <a:effectLst/>
                <a:latin typeface="Calibri Light" panose="020F0302020204030204" pitchFamily="34" charset="0"/>
                <a:ea typeface="Times New Roman" panose="02020603050405020304" pitchFamily="18" charset="0"/>
              </a:rPr>
              <a:t>Images (résultat souhaité) ? </a:t>
            </a:r>
            <a:endParaRPr lang="en-US" sz="1600" i="1" dirty="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anose="05050102010706020507" pitchFamily="18" charset="2"/>
              <a:buChar char=""/>
            </a:pPr>
            <a:r>
              <a:rPr lang="fr-FR" sz="1600" i="1" dirty="0">
                <a:solidFill>
                  <a:srgbClr val="201F1E"/>
                </a:solidFill>
                <a:effectLst/>
                <a:latin typeface="Calibri Light" panose="020F0302020204030204" pitchFamily="34" charset="0"/>
                <a:ea typeface="Times New Roman" panose="02020603050405020304" pitchFamily="18" charset="0"/>
              </a:rPr>
              <a:t>« Faux » résultats à éviter ? </a:t>
            </a:r>
          </a:p>
          <a:p>
            <a:pPr marL="342900" marR="0" lvl="0" indent="-342900" fontAlgn="base">
              <a:spcBef>
                <a:spcPts val="0"/>
              </a:spcBef>
              <a:spcAft>
                <a:spcPts val="0"/>
              </a:spcAft>
              <a:buFont typeface="Symbol" panose="05050102010706020507" pitchFamily="18" charset="2"/>
              <a:buChar char=""/>
            </a:pPr>
            <a:r>
              <a:rPr lang="fr-FR" sz="1600" i="1" dirty="0">
                <a:solidFill>
                  <a:srgbClr val="201F1E"/>
                </a:solidFill>
                <a:latin typeface="Calibri Light" panose="020F0302020204030204" pitchFamily="34" charset="0"/>
                <a:ea typeface="Times New Roman" panose="02020603050405020304" pitchFamily="18" charset="0"/>
              </a:rPr>
              <a:t>Rédiger quelques phrases</a:t>
            </a:r>
            <a:endParaRPr lang="en-US" sz="16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321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100"/>
            <a:ext cx="5791200" cy="2795486"/>
          </a:xfrm>
        </p:spPr>
        <p:txBody>
          <a:bodyPr/>
          <a:lstStyle/>
          <a:p>
            <a:r>
              <a:rPr lang="fr-FR" dirty="0">
                <a:solidFill>
                  <a:schemeClr val="bg2"/>
                </a:solidFill>
              </a:rPr>
              <a:t>1. Se mettre en présence</a:t>
            </a:r>
          </a:p>
          <a:p>
            <a:r>
              <a:rPr lang="fr-FR" dirty="0">
                <a:solidFill>
                  <a:schemeClr val="bg2"/>
                </a:solidFill>
              </a:rPr>
              <a:t>2. Effectuer un examen organisationnel</a:t>
            </a:r>
          </a:p>
          <a:p>
            <a:r>
              <a:rPr lang="fr-FR" dirty="0">
                <a:solidFill>
                  <a:schemeClr val="bg2"/>
                </a:solidFill>
              </a:rPr>
              <a:t>3. Se souvenir de notre Histoire Sacrée</a:t>
            </a:r>
          </a:p>
          <a:p>
            <a:r>
              <a:rPr lang="fr-FR" dirty="0">
                <a:solidFill>
                  <a:schemeClr val="bg2"/>
                </a:solidFill>
              </a:rPr>
              <a:t>4. Redécouvrir notre mission</a:t>
            </a:r>
          </a:p>
          <a:p>
            <a:r>
              <a:rPr lang="fr-FR" dirty="0">
                <a:solidFill>
                  <a:schemeClr val="bg2"/>
                </a:solidFill>
              </a:rPr>
              <a:t>5. Écouter les signes des temps</a:t>
            </a:r>
          </a:p>
          <a:p>
            <a:r>
              <a:rPr lang="fr-FR" dirty="0">
                <a:solidFill>
                  <a:schemeClr val="bg2"/>
                </a:solidFill>
              </a:rPr>
              <a:t>6. Formuler les priorités/appel(s) apostolique(s)</a:t>
            </a:r>
          </a:p>
        </p:txBody>
      </p:sp>
      <p:sp>
        <p:nvSpPr>
          <p:cNvPr id="6" name="Content Placeholder 2">
            <a:extLst>
              <a:ext uri="{FF2B5EF4-FFF2-40B4-BE49-F238E27FC236}">
                <a16:creationId xmlns="" xmlns:a16="http://schemas.microsoft.com/office/drawing/2014/main" id="{4CB8EA15-5543-47D0-A59F-D7ED1ECACF86}"/>
              </a:ext>
            </a:extLst>
          </p:cNvPr>
          <p:cNvSpPr txBox="1">
            <a:spLocks/>
          </p:cNvSpPr>
          <p:nvPr/>
        </p:nvSpPr>
        <p:spPr>
          <a:xfrm>
            <a:off x="7139354" y="1259328"/>
            <a:ext cx="4759568" cy="460976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fr-FR" sz="1600" b="1" dirty="0">
                <a:solidFill>
                  <a:schemeClr val="accent2"/>
                </a:solidFill>
              </a:rPr>
              <a:t>Exemple d’appel apostolique d’une paroisse: </a:t>
            </a:r>
            <a:r>
              <a:rPr lang="fr-FR" sz="1600" dirty="0"/>
              <a:t>« renforcer la formation biblique des laïcs et l’intégration de la foi dans leur vie »</a:t>
            </a:r>
            <a:endParaRPr lang="en-US" sz="1600" dirty="0"/>
          </a:p>
          <a:p>
            <a:pPr fontAlgn="base"/>
            <a:r>
              <a:rPr lang="fr-FR" sz="1600" b="1" dirty="0">
                <a:solidFill>
                  <a:schemeClr val="accent3"/>
                </a:solidFill>
              </a:rPr>
              <a:t>Quels résultats souhaités («les fins»)?</a:t>
            </a:r>
          </a:p>
          <a:p>
            <a:pPr fontAlgn="base">
              <a:spcBef>
                <a:spcPts val="0"/>
              </a:spcBef>
            </a:pPr>
            <a:r>
              <a:rPr lang="fr-FR" sz="1600" b="1" dirty="0" err="1"/>
              <a:t>e.g</a:t>
            </a:r>
            <a:r>
              <a:rPr lang="fr-FR" sz="1600" b="1" dirty="0"/>
              <a:t> </a:t>
            </a:r>
            <a:r>
              <a:rPr lang="fr-FR" sz="1600" dirty="0"/>
              <a:t>Les laïcs de la paroisse connaissent mieux leur foi et l’incarnent dans leur travail, leur vie de famille et dans la société </a:t>
            </a:r>
            <a:endParaRPr lang="en-US" sz="1600" dirty="0"/>
          </a:p>
          <a:p>
            <a:pPr fontAlgn="base"/>
            <a:r>
              <a:rPr lang="fr-FR" sz="1600" b="1" dirty="0">
                <a:solidFill>
                  <a:schemeClr val="accent6"/>
                </a:solidFill>
              </a:rPr>
              <a:t>Objectifs spécifiques (les différents moyens pour atteindre ce résultat et répondre à l’appel):  </a:t>
            </a:r>
          </a:p>
          <a:p>
            <a:pPr marL="457200" indent="-228600" fontAlgn="base">
              <a:buFont typeface="Wingdings" panose="05000000000000000000" pitchFamily="2" charset="2"/>
              <a:buChar char="§"/>
            </a:pPr>
            <a:r>
              <a:rPr lang="fr-FR" sz="1600" dirty="0"/>
              <a:t>Formation de 30 groupes bibliques d'ici 2025 qui pratiqueront la conversation spirituelle et qui éprouveront la joie de se rencontrer. </a:t>
            </a:r>
          </a:p>
          <a:p>
            <a:pPr marL="457200" indent="-228600" fontAlgn="base">
              <a:buFont typeface="Wingdings" panose="05000000000000000000" pitchFamily="2" charset="2"/>
              <a:buChar char="§"/>
            </a:pPr>
            <a:r>
              <a:rPr lang="fr-FR" sz="1600" dirty="0"/>
              <a:t>…</a:t>
            </a:r>
            <a:endParaRPr lang="en-US" sz="1600" dirty="0"/>
          </a:p>
        </p:txBody>
      </p:sp>
      <p:sp>
        <p:nvSpPr>
          <p:cNvPr id="9" name="Title 6">
            <a:extLst>
              <a:ext uri="{FF2B5EF4-FFF2-40B4-BE49-F238E27FC236}">
                <a16:creationId xmlns="" xmlns:a16="http://schemas.microsoft.com/office/drawing/2014/main" id="{F1F8B561-DA47-465E-BE72-0D3754D6AA85}"/>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sp>
        <p:nvSpPr>
          <p:cNvPr id="7" name="TextBox 6">
            <a:extLst>
              <a:ext uri="{FF2B5EF4-FFF2-40B4-BE49-F238E27FC236}">
                <a16:creationId xmlns="" xmlns:a16="http://schemas.microsoft.com/office/drawing/2014/main" id="{09C32ECC-C430-4349-83EC-780A39422BA8}"/>
              </a:ext>
            </a:extLst>
          </p:cNvPr>
          <p:cNvSpPr txBox="1"/>
          <p:nvPr/>
        </p:nvSpPr>
        <p:spPr>
          <a:xfrm>
            <a:off x="1158240" y="4120265"/>
            <a:ext cx="6096000" cy="400110"/>
          </a:xfrm>
          <a:prstGeom prst="rect">
            <a:avLst/>
          </a:prstGeom>
          <a:noFill/>
        </p:spPr>
        <p:txBody>
          <a:bodyPr wrap="square">
            <a:spAutoFit/>
          </a:bodyPr>
          <a:lstStyle/>
          <a:p>
            <a:r>
              <a:rPr lang="fr-FR" sz="2000" dirty="0"/>
              <a:t>7. Définir les objectifs spécifiques et les plans d'action</a:t>
            </a:r>
          </a:p>
        </p:txBody>
      </p:sp>
    </p:spTree>
    <p:extLst>
      <p:ext uri="{BB962C8B-B14F-4D97-AF65-F5344CB8AC3E}">
        <p14:creationId xmlns:p14="http://schemas.microsoft.com/office/powerpoint/2010/main" val="58403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uiExpan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A42BAB9B-3F28-4E42-BB74-F24D2DDB9A57}"/>
              </a:ext>
            </a:extLst>
          </p:cNvPr>
          <p:cNvSpPr>
            <a:spLocks noGrp="1"/>
          </p:cNvSpPr>
          <p:nvPr>
            <p:ph sz="half" idx="1"/>
          </p:nvPr>
        </p:nvSpPr>
        <p:spPr>
          <a:xfrm>
            <a:off x="1158240" y="1413099"/>
            <a:ext cx="5791200" cy="3578449"/>
          </a:xfrm>
        </p:spPr>
        <p:txBody>
          <a:bodyPr/>
          <a:lstStyle/>
          <a:p>
            <a:r>
              <a:rPr lang="fr-FR" dirty="0">
                <a:solidFill>
                  <a:schemeClr val="bg2"/>
                </a:solidFill>
              </a:rPr>
              <a:t>1. Se mettre en présence</a:t>
            </a:r>
          </a:p>
          <a:p>
            <a:r>
              <a:rPr lang="fr-FR" dirty="0">
                <a:solidFill>
                  <a:schemeClr val="bg2"/>
                </a:solidFill>
              </a:rPr>
              <a:t>2. Effectuer un examen organisationnel</a:t>
            </a:r>
          </a:p>
          <a:p>
            <a:r>
              <a:rPr lang="fr-FR" dirty="0">
                <a:solidFill>
                  <a:schemeClr val="bg2"/>
                </a:solidFill>
              </a:rPr>
              <a:t>3. Se souvenir de notre Histoire Sacrée</a:t>
            </a:r>
          </a:p>
          <a:p>
            <a:r>
              <a:rPr lang="fr-FR" dirty="0">
                <a:solidFill>
                  <a:schemeClr val="bg2"/>
                </a:solidFill>
              </a:rPr>
              <a:t>4. Redécouvrir notre mission</a:t>
            </a:r>
          </a:p>
          <a:p>
            <a:r>
              <a:rPr lang="fr-FR" dirty="0">
                <a:solidFill>
                  <a:schemeClr val="bg2"/>
                </a:solidFill>
              </a:rPr>
              <a:t>5. Écouter les signes des temps</a:t>
            </a:r>
          </a:p>
          <a:p>
            <a:r>
              <a:rPr lang="fr-FR" dirty="0">
                <a:solidFill>
                  <a:schemeClr val="bg2"/>
                </a:solidFill>
              </a:rPr>
              <a:t>6. Formuler les priorités/appel(s) apostolique(s)</a:t>
            </a:r>
          </a:p>
          <a:p>
            <a:r>
              <a:rPr lang="fr-FR" dirty="0">
                <a:solidFill>
                  <a:schemeClr val="bg2"/>
                </a:solidFill>
              </a:rPr>
              <a:t>7. Définir les objectifs spécifiques et les plans d'action</a:t>
            </a:r>
          </a:p>
          <a:p>
            <a:r>
              <a:rPr lang="fr-FR" dirty="0"/>
              <a:t>8. Transition vers la mise en œuvre</a:t>
            </a:r>
          </a:p>
        </p:txBody>
      </p:sp>
      <p:sp>
        <p:nvSpPr>
          <p:cNvPr id="4" name="TextBox 3">
            <a:extLst>
              <a:ext uri="{FF2B5EF4-FFF2-40B4-BE49-F238E27FC236}">
                <a16:creationId xmlns="" xmlns:a16="http://schemas.microsoft.com/office/drawing/2014/main" id="{C3BC95AE-95B2-4252-BD1E-E161F82ECEAC}"/>
              </a:ext>
            </a:extLst>
          </p:cNvPr>
          <p:cNvSpPr txBox="1"/>
          <p:nvPr/>
        </p:nvSpPr>
        <p:spPr>
          <a:xfrm>
            <a:off x="1158240" y="5444901"/>
            <a:ext cx="4905830" cy="400110"/>
          </a:xfrm>
          <a:prstGeom prst="rect">
            <a:avLst/>
          </a:prstGeom>
          <a:noFill/>
        </p:spPr>
        <p:txBody>
          <a:bodyPr wrap="none" rtlCol="0">
            <a:spAutoFit/>
          </a:bodyPr>
          <a:lstStyle/>
          <a:p>
            <a:r>
              <a:rPr lang="en-US" sz="2000" b="1" dirty="0">
                <a:solidFill>
                  <a:schemeClr val="accent2"/>
                </a:solidFill>
              </a:rPr>
              <a:t>Un processus s’étalant sur 1an – 1an et demi</a:t>
            </a:r>
          </a:p>
        </p:txBody>
      </p:sp>
      <p:pic>
        <p:nvPicPr>
          <p:cNvPr id="2" name="Picture 1">
            <a:extLst>
              <a:ext uri="{FF2B5EF4-FFF2-40B4-BE49-F238E27FC236}">
                <a16:creationId xmlns="" xmlns:a16="http://schemas.microsoft.com/office/drawing/2014/main" id="{1BE24F66-C040-4039-AD72-8B41ABCF3AE1}"/>
              </a:ext>
            </a:extLst>
          </p:cNvPr>
          <p:cNvPicPr>
            <a:picLocks noChangeAspect="1"/>
          </p:cNvPicPr>
          <p:nvPr/>
        </p:nvPicPr>
        <p:blipFill>
          <a:blip r:embed="rId3"/>
          <a:stretch>
            <a:fillRect/>
          </a:stretch>
        </p:blipFill>
        <p:spPr>
          <a:xfrm>
            <a:off x="7011489" y="3853552"/>
            <a:ext cx="1914368" cy="1750279"/>
          </a:xfrm>
          <a:prstGeom prst="rect">
            <a:avLst/>
          </a:prstGeom>
        </p:spPr>
      </p:pic>
      <p:pic>
        <p:nvPicPr>
          <p:cNvPr id="2050" name="Picture 2" descr="What is Discernment and Why is it So Important? Wisdom from the Bible">
            <a:extLst>
              <a:ext uri="{FF2B5EF4-FFF2-40B4-BE49-F238E27FC236}">
                <a16:creationId xmlns="" xmlns:a16="http://schemas.microsoft.com/office/drawing/2014/main" id="{D38E067D-E578-4408-8665-58EB3537E37D}"/>
              </a:ext>
            </a:extLst>
          </p:cNvPr>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7011488" y="1266006"/>
            <a:ext cx="4832419" cy="252493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 xmlns:a16="http://schemas.microsoft.com/office/drawing/2014/main" id="{2A2B9FB0-EC99-4DB6-B4FA-41BB22C15BAD}"/>
              </a:ext>
            </a:extLst>
          </p:cNvPr>
          <p:cNvSpPr txBox="1"/>
          <p:nvPr/>
        </p:nvSpPr>
        <p:spPr>
          <a:xfrm>
            <a:off x="7130084" y="5603831"/>
            <a:ext cx="4595225" cy="676467"/>
          </a:xfrm>
          <a:prstGeom prst="rect">
            <a:avLst/>
          </a:prstGeom>
          <a:noFill/>
        </p:spPr>
        <p:txBody>
          <a:bodyPr wrap="square">
            <a:spAutoFit/>
          </a:bodyPr>
          <a:lstStyle/>
          <a:p>
            <a:pPr marL="0" marR="0" fontAlgn="base">
              <a:lnSpc>
                <a:spcPct val="107000"/>
              </a:lnSpc>
              <a:spcBef>
                <a:spcPts val="0"/>
              </a:spcBef>
              <a:spcAft>
                <a:spcPts val="0"/>
              </a:spcAft>
            </a:pPr>
            <a:r>
              <a:rPr lang="fr-FR" sz="1200" i="1" dirty="0">
                <a:solidFill>
                  <a:srgbClr val="000000"/>
                </a:solidFill>
                <a:effectLst/>
                <a:latin typeface="Calibri Light" panose="020F0302020204030204" pitchFamily="34" charset="0"/>
                <a:ea typeface="Times New Roman" panose="02020603050405020304" pitchFamily="18" charset="0"/>
                <a:cs typeface="Arial" panose="020B0604020202020204" pitchFamily="34" charset="0"/>
              </a:rPr>
              <a:t>• alignement du Qui-Quoi-Comment </a:t>
            </a:r>
            <a:endParaRPr lang="en-US" sz="1200" i="1" dirty="0">
              <a:effectLst/>
              <a:latin typeface="Calibri" panose="020F0502020204030204" pitchFamily="34" charset="0"/>
              <a:ea typeface="Calibri" panose="020F0502020204030204" pitchFamily="34" charset="0"/>
              <a:cs typeface="Arial" panose="020B0604020202020204" pitchFamily="34" charset="0"/>
            </a:endParaRPr>
          </a:p>
          <a:p>
            <a:pPr marL="0" marR="0" fontAlgn="base">
              <a:lnSpc>
                <a:spcPct val="107000"/>
              </a:lnSpc>
              <a:spcBef>
                <a:spcPts val="0"/>
              </a:spcBef>
              <a:spcAft>
                <a:spcPts val="0"/>
              </a:spcAft>
            </a:pPr>
            <a:r>
              <a:rPr lang="fr-FR" sz="1200" i="1" dirty="0">
                <a:solidFill>
                  <a:srgbClr val="000000"/>
                </a:solidFill>
                <a:effectLst/>
                <a:latin typeface="Calibri Light" panose="020F0302020204030204" pitchFamily="34" charset="0"/>
                <a:ea typeface="Times New Roman" panose="02020603050405020304" pitchFamily="18" charset="0"/>
                <a:cs typeface="Arial" panose="020B0604020202020204" pitchFamily="34" charset="0"/>
              </a:rPr>
              <a:t>• rester fidèle à l’appel et flexible avec les objectifs spécifiques (passer à l'action, évaluer, discerner, ajuster) </a:t>
            </a:r>
            <a:endParaRPr lang="en-US" sz="12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itle 6">
            <a:extLst>
              <a:ext uri="{FF2B5EF4-FFF2-40B4-BE49-F238E27FC236}">
                <a16:creationId xmlns="" xmlns:a16="http://schemas.microsoft.com/office/drawing/2014/main" id="{DC26AF9D-F779-4D73-9D4F-979D351B173F}"/>
              </a:ext>
            </a:extLst>
          </p:cNvPr>
          <p:cNvSpPr>
            <a:spLocks noGrp="1"/>
          </p:cNvSpPr>
          <p:nvPr>
            <p:ph type="title"/>
          </p:nvPr>
        </p:nvSpPr>
        <p:spPr>
          <a:xfrm>
            <a:off x="1097280" y="340394"/>
            <a:ext cx="10058400" cy="702302"/>
          </a:xfrm>
        </p:spPr>
        <p:txBody>
          <a:bodyPr>
            <a:normAutofit fontScale="90000"/>
          </a:bodyPr>
          <a:lstStyle/>
          <a:p>
            <a:r>
              <a:rPr lang="en-US" sz="4000" b="1" dirty="0" err="1"/>
              <a:t>Etapes</a:t>
            </a:r>
            <a:r>
              <a:rPr lang="en-US" sz="4000" b="1" dirty="0"/>
              <a:t> de la Planification Apostolique</a:t>
            </a:r>
            <a:br>
              <a:rPr lang="en-US" sz="4000" b="1" dirty="0"/>
            </a:br>
            <a:r>
              <a:rPr lang="fr-FR" sz="2200" dirty="0"/>
              <a:t>La planification apostolique: un ministère des Exercices, pour un corps apostolique</a:t>
            </a:r>
            <a:endParaRPr lang="en-US" sz="4000" dirty="0"/>
          </a:p>
        </p:txBody>
      </p:sp>
      <p:graphicFrame>
        <p:nvGraphicFramePr>
          <p:cNvPr id="3" name="Table 2">
            <a:extLst>
              <a:ext uri="{FF2B5EF4-FFF2-40B4-BE49-F238E27FC236}">
                <a16:creationId xmlns="" xmlns:a16="http://schemas.microsoft.com/office/drawing/2014/main" id="{3FA13EC1-CF98-4E3A-BA06-EDBEBF6B0187}"/>
              </a:ext>
            </a:extLst>
          </p:cNvPr>
          <p:cNvGraphicFramePr>
            <a:graphicFrameLocks noGrp="1"/>
          </p:cNvGraphicFramePr>
          <p:nvPr>
            <p:extLst>
              <p:ext uri="{D42A27DB-BD31-4B8C-83A1-F6EECF244321}">
                <p14:modId xmlns:p14="http://schemas.microsoft.com/office/powerpoint/2010/main" val="1080289713"/>
              </p:ext>
            </p:extLst>
          </p:nvPr>
        </p:nvGraphicFramePr>
        <p:xfrm>
          <a:off x="8987906" y="3931056"/>
          <a:ext cx="2856001" cy="1634151"/>
        </p:xfrm>
        <a:graphic>
          <a:graphicData uri="http://schemas.openxmlformats.org/drawingml/2006/table">
            <a:tbl>
              <a:tblPr firstRow="1" firstCol="1" bandRow="1">
                <a:tableStyleId>{5C22544A-7EE6-4342-B048-85BDC9FD1C3A}</a:tableStyleId>
              </a:tblPr>
              <a:tblGrid>
                <a:gridCol w="781870">
                  <a:extLst>
                    <a:ext uri="{9D8B030D-6E8A-4147-A177-3AD203B41FA5}">
                      <a16:colId xmlns="" xmlns:a16="http://schemas.microsoft.com/office/drawing/2014/main" val="3562082484"/>
                    </a:ext>
                  </a:extLst>
                </a:gridCol>
                <a:gridCol w="456091">
                  <a:extLst>
                    <a:ext uri="{9D8B030D-6E8A-4147-A177-3AD203B41FA5}">
                      <a16:colId xmlns="" xmlns:a16="http://schemas.microsoft.com/office/drawing/2014/main" val="1734957297"/>
                    </a:ext>
                  </a:extLst>
                </a:gridCol>
                <a:gridCol w="532107">
                  <a:extLst>
                    <a:ext uri="{9D8B030D-6E8A-4147-A177-3AD203B41FA5}">
                      <a16:colId xmlns="" xmlns:a16="http://schemas.microsoft.com/office/drawing/2014/main" val="1845370894"/>
                    </a:ext>
                  </a:extLst>
                </a:gridCol>
                <a:gridCol w="1085933">
                  <a:extLst>
                    <a:ext uri="{9D8B030D-6E8A-4147-A177-3AD203B41FA5}">
                      <a16:colId xmlns="" xmlns:a16="http://schemas.microsoft.com/office/drawing/2014/main" val="419080134"/>
                    </a:ext>
                  </a:extLst>
                </a:gridCol>
              </a:tblGrid>
              <a:tr h="620931">
                <a:tc>
                  <a:txBody>
                    <a:bodyPr/>
                    <a:lstStyle/>
                    <a:p>
                      <a:pPr marL="0" marR="0">
                        <a:lnSpc>
                          <a:spcPct val="107000"/>
                        </a:lnSpc>
                        <a:spcBef>
                          <a:spcPts val="0"/>
                        </a:spcBef>
                        <a:spcAft>
                          <a:spcPts val="0"/>
                        </a:spcAft>
                      </a:pPr>
                      <a:r>
                        <a:rPr lang="fr-BE" sz="1050" dirty="0">
                          <a:effectLst/>
                        </a:rPr>
                        <a:t>Étapes clés</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fr-BE" sz="1050">
                          <a:effectLst/>
                        </a:rPr>
                        <a:t>Qui</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fr-BE" sz="1050">
                          <a:effectLst/>
                        </a:rPr>
                        <a:t>Quand</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fr-BE" sz="1050">
                          <a:effectLst/>
                        </a:rPr>
                        <a:t>Points importants à noter</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274241375"/>
                  </a:ext>
                </a:extLst>
              </a:tr>
              <a:tr h="337740">
                <a:tc>
                  <a:txBody>
                    <a:bodyPr/>
                    <a:lstStyle/>
                    <a:p>
                      <a:pPr marL="0" marR="0">
                        <a:lnSpc>
                          <a:spcPct val="200000"/>
                        </a:lnSpc>
                        <a:spcBef>
                          <a:spcPts val="0"/>
                        </a:spcBef>
                        <a:spcAft>
                          <a:spcPts val="0"/>
                        </a:spcAft>
                      </a:pPr>
                      <a:r>
                        <a:rPr lang="fr-BE" sz="1050" dirty="0">
                          <a:effectLst/>
                        </a:rPr>
                        <a:t> </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624871425"/>
                  </a:ext>
                </a:extLst>
              </a:tr>
              <a:tr h="337740">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910757259"/>
                  </a:ext>
                </a:extLst>
              </a:tr>
              <a:tr h="337740">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a:effectLst/>
                        </a:rPr>
                        <a:t>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200000"/>
                        </a:lnSpc>
                        <a:spcBef>
                          <a:spcPts val="0"/>
                        </a:spcBef>
                        <a:spcAft>
                          <a:spcPts val="0"/>
                        </a:spcAft>
                      </a:pPr>
                      <a:r>
                        <a:rPr lang="fr-BE" sz="1050" dirty="0">
                          <a:effectLst/>
                        </a:rPr>
                        <a:t> </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383718976"/>
                  </a:ext>
                </a:extLst>
              </a:tr>
            </a:tbl>
          </a:graphicData>
        </a:graphic>
      </p:graphicFrame>
      <p:pic>
        <p:nvPicPr>
          <p:cNvPr id="9" name="Picture 8">
            <a:extLst>
              <a:ext uri="{FF2B5EF4-FFF2-40B4-BE49-F238E27FC236}">
                <a16:creationId xmlns="" xmlns:a16="http://schemas.microsoft.com/office/drawing/2014/main" id="{E7FA20FF-12B9-44CE-ADD8-6BE89541410D}"/>
              </a:ext>
            </a:extLst>
          </p:cNvPr>
          <p:cNvPicPr>
            <a:picLocks noChangeAspect="1"/>
          </p:cNvPicPr>
          <p:nvPr/>
        </p:nvPicPr>
        <p:blipFill>
          <a:blip r:embed="rId4"/>
          <a:stretch>
            <a:fillRect/>
          </a:stretch>
        </p:blipFill>
        <p:spPr>
          <a:xfrm>
            <a:off x="7011488" y="1254169"/>
            <a:ext cx="4834547" cy="5011346"/>
          </a:xfrm>
          <a:prstGeom prst="rect">
            <a:avLst/>
          </a:prstGeom>
        </p:spPr>
      </p:pic>
    </p:spTree>
    <p:extLst>
      <p:ext uri="{BB962C8B-B14F-4D97-AF65-F5344CB8AC3E}">
        <p14:creationId xmlns:p14="http://schemas.microsoft.com/office/powerpoint/2010/main" val="349473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A9AE02-63A1-43D7-A5E1-6A867692412D}"/>
              </a:ext>
            </a:extLst>
          </p:cNvPr>
          <p:cNvSpPr>
            <a:spLocks noGrp="1"/>
          </p:cNvSpPr>
          <p:nvPr>
            <p:ph type="title"/>
          </p:nvPr>
        </p:nvSpPr>
        <p:spPr/>
        <p:txBody>
          <a:bodyPr>
            <a:normAutofit fontScale="90000"/>
          </a:bodyPr>
          <a:lstStyle/>
          <a:p>
            <a:r>
              <a:rPr lang="fr-FR" dirty="0"/>
              <a:t>Voici à quoi pourrait ressembler un Plan Apostolique </a:t>
            </a:r>
            <a:endParaRPr lang="en-US" dirty="0"/>
          </a:p>
        </p:txBody>
      </p:sp>
      <p:pic>
        <p:nvPicPr>
          <p:cNvPr id="5" name="Picture 4">
            <a:extLst>
              <a:ext uri="{FF2B5EF4-FFF2-40B4-BE49-F238E27FC236}">
                <a16:creationId xmlns="" xmlns:a16="http://schemas.microsoft.com/office/drawing/2014/main" id="{7D56BEC4-2D92-469C-BF9C-407916BA9339}"/>
              </a:ext>
            </a:extLst>
          </p:cNvPr>
          <p:cNvPicPr>
            <a:picLocks noChangeAspect="1"/>
          </p:cNvPicPr>
          <p:nvPr/>
        </p:nvPicPr>
        <p:blipFill rotWithShape="1">
          <a:blip r:embed="rId2"/>
          <a:srcRect l="29784" t="25882" r="30875" b="6353"/>
          <a:stretch/>
        </p:blipFill>
        <p:spPr>
          <a:xfrm>
            <a:off x="1184031" y="1273643"/>
            <a:ext cx="4595446" cy="4947391"/>
          </a:xfrm>
          <a:prstGeom prst="rect">
            <a:avLst/>
          </a:prstGeom>
        </p:spPr>
      </p:pic>
      <p:sp>
        <p:nvSpPr>
          <p:cNvPr id="7" name="TextBox 6">
            <a:extLst>
              <a:ext uri="{FF2B5EF4-FFF2-40B4-BE49-F238E27FC236}">
                <a16:creationId xmlns="" xmlns:a16="http://schemas.microsoft.com/office/drawing/2014/main" id="{CD156AA3-E58B-413D-AF3E-91A35E91887A}"/>
              </a:ext>
            </a:extLst>
          </p:cNvPr>
          <p:cNvSpPr txBox="1"/>
          <p:nvPr/>
        </p:nvSpPr>
        <p:spPr>
          <a:xfrm>
            <a:off x="5997302" y="1268478"/>
            <a:ext cx="5950496" cy="2031325"/>
          </a:xfrm>
          <a:prstGeom prst="rect">
            <a:avLst/>
          </a:prstGeom>
          <a:noFill/>
        </p:spPr>
        <p:txBody>
          <a:bodyPr wrap="square">
            <a:spAutoFit/>
          </a:bodyPr>
          <a:lstStyle/>
          <a:p>
            <a:r>
              <a:rPr lang="fr-FR" sz="1400" b="1" dirty="0">
                <a:solidFill>
                  <a:schemeClr val="accent1"/>
                </a:solidFill>
              </a:rPr>
              <a:t>Un plan général qui ne comporte que quelques pages : </a:t>
            </a:r>
          </a:p>
          <a:p>
            <a:pPr marL="285750" indent="-285750">
              <a:buFont typeface="Arial" panose="020B0604020202020204" pitchFamily="34" charset="0"/>
              <a:buChar char="•"/>
            </a:pPr>
            <a:r>
              <a:rPr lang="fr-FR" sz="1400" dirty="0"/>
              <a:t>la Mission (qui est mieux comprise et intégrée), </a:t>
            </a:r>
          </a:p>
          <a:p>
            <a:pPr marL="285750" indent="-285750">
              <a:buFont typeface="Arial" panose="020B0604020202020204" pitchFamily="34" charset="0"/>
              <a:buChar char="•"/>
            </a:pPr>
            <a:r>
              <a:rPr lang="fr-FR" sz="1400" dirty="0"/>
              <a:t>le Contexte (interne et externe, couvrant la période pour laquelle nous planifions), </a:t>
            </a:r>
          </a:p>
          <a:p>
            <a:pPr marL="285750" indent="-285750">
              <a:buFont typeface="Arial" panose="020B0604020202020204" pitchFamily="34" charset="0"/>
              <a:buChar char="•"/>
            </a:pPr>
            <a:r>
              <a:rPr lang="fr-FR" sz="1400" dirty="0"/>
              <a:t>l’appel et les priorités clés  «appels apostoliques», </a:t>
            </a:r>
          </a:p>
          <a:p>
            <a:pPr marL="285750" indent="-285750">
              <a:buFont typeface="Arial" panose="020B0604020202020204" pitchFamily="34" charset="0"/>
              <a:buChar char="•"/>
            </a:pPr>
            <a:r>
              <a:rPr lang="fr-FR" sz="1400" dirty="0"/>
              <a:t>les « objectifs spécifiques » pour chaque priorité : le Quoi, le Quand, le Qui, les groupes cibles... </a:t>
            </a:r>
          </a:p>
          <a:p>
            <a:pPr marL="285750" indent="-285750">
              <a:buFont typeface="Arial" panose="020B0604020202020204" pitchFamily="34" charset="0"/>
              <a:buChar char="•"/>
            </a:pPr>
            <a:r>
              <a:rPr lang="fr-FR" sz="1400" dirty="0"/>
              <a:t>et enfin le plan d'action (les activités/actions/étapes nécessaires, les responsables, les ressources…)</a:t>
            </a:r>
            <a:endParaRPr lang="en-US" sz="1400" dirty="0"/>
          </a:p>
        </p:txBody>
      </p:sp>
      <p:pic>
        <p:nvPicPr>
          <p:cNvPr id="10" name="Picture 9">
            <a:extLst>
              <a:ext uri="{FF2B5EF4-FFF2-40B4-BE49-F238E27FC236}">
                <a16:creationId xmlns="" xmlns:a16="http://schemas.microsoft.com/office/drawing/2014/main" id="{E90EB72B-78E0-4B07-BBC2-CFCA78C6E1A8}"/>
              </a:ext>
            </a:extLst>
          </p:cNvPr>
          <p:cNvPicPr>
            <a:picLocks noChangeAspect="1"/>
          </p:cNvPicPr>
          <p:nvPr/>
        </p:nvPicPr>
        <p:blipFill rotWithShape="1">
          <a:blip r:embed="rId3"/>
          <a:srcRect t="7883" b="6346"/>
          <a:stretch/>
        </p:blipFill>
        <p:spPr>
          <a:xfrm>
            <a:off x="6126480" y="3349465"/>
            <a:ext cx="4595446" cy="2360241"/>
          </a:xfrm>
          <a:prstGeom prst="rect">
            <a:avLst/>
          </a:prstGeom>
        </p:spPr>
      </p:pic>
      <p:sp>
        <p:nvSpPr>
          <p:cNvPr id="3" name="TextBox 2">
            <a:extLst>
              <a:ext uri="{FF2B5EF4-FFF2-40B4-BE49-F238E27FC236}">
                <a16:creationId xmlns="" xmlns:a16="http://schemas.microsoft.com/office/drawing/2014/main" id="{5EA6A082-6451-451F-8267-8E8153D9565E}"/>
              </a:ext>
            </a:extLst>
          </p:cNvPr>
          <p:cNvSpPr txBox="1"/>
          <p:nvPr/>
        </p:nvSpPr>
        <p:spPr>
          <a:xfrm>
            <a:off x="6126480" y="5759369"/>
            <a:ext cx="5950496" cy="584775"/>
          </a:xfrm>
          <a:prstGeom prst="rect">
            <a:avLst/>
          </a:prstGeom>
          <a:noFill/>
        </p:spPr>
        <p:txBody>
          <a:bodyPr wrap="square" rtlCol="0">
            <a:spAutoFit/>
          </a:bodyPr>
          <a:lstStyle/>
          <a:p>
            <a:pPr algn="r"/>
            <a:r>
              <a:rPr lang="en-US" sz="1600" b="1" i="1" dirty="0">
                <a:solidFill>
                  <a:schemeClr val="accent2">
                    <a:lumMod val="75000"/>
                  </a:schemeClr>
                </a:solidFill>
              </a:rPr>
              <a:t>Les </a:t>
            </a:r>
            <a:r>
              <a:rPr lang="en-US" sz="1600" b="1" i="1" dirty="0" err="1">
                <a:solidFill>
                  <a:schemeClr val="accent2">
                    <a:lumMod val="75000"/>
                  </a:schemeClr>
                </a:solidFill>
              </a:rPr>
              <a:t>résultats</a:t>
            </a:r>
            <a:r>
              <a:rPr lang="en-US" sz="1600" b="1" i="1" dirty="0">
                <a:solidFill>
                  <a:schemeClr val="accent2">
                    <a:lumMod val="75000"/>
                  </a:schemeClr>
                </a:solidFill>
              </a:rPr>
              <a:t> </a:t>
            </a:r>
            <a:r>
              <a:rPr lang="en-US" sz="1600" b="1" i="1" dirty="0" err="1">
                <a:solidFill>
                  <a:schemeClr val="accent2">
                    <a:lumMod val="75000"/>
                  </a:schemeClr>
                </a:solidFill>
              </a:rPr>
              <a:t>sont</a:t>
            </a:r>
            <a:r>
              <a:rPr lang="en-US" sz="1600" b="1" i="1" dirty="0">
                <a:solidFill>
                  <a:schemeClr val="accent2">
                    <a:lumMod val="75000"/>
                  </a:schemeClr>
                </a:solidFill>
              </a:rPr>
              <a:t> beaucoup plus </a:t>
            </a:r>
            <a:r>
              <a:rPr lang="en-US" sz="1600" b="1" i="1" dirty="0" err="1">
                <a:solidFill>
                  <a:schemeClr val="accent2">
                    <a:lumMod val="75000"/>
                  </a:schemeClr>
                </a:solidFill>
              </a:rPr>
              <a:t>qu’un</a:t>
            </a:r>
            <a:r>
              <a:rPr lang="en-US" sz="1600" b="1" i="1" dirty="0">
                <a:solidFill>
                  <a:schemeClr val="accent2">
                    <a:lumMod val="75000"/>
                  </a:schemeClr>
                </a:solidFill>
              </a:rPr>
              <a:t> document </a:t>
            </a:r>
            <a:r>
              <a:rPr lang="en-US" sz="1600" i="1" dirty="0">
                <a:solidFill>
                  <a:schemeClr val="accent2">
                    <a:lumMod val="75000"/>
                  </a:schemeClr>
                </a:solidFill>
              </a:rPr>
              <a:t>(nouvelle vie au sein du </a:t>
            </a:r>
            <a:r>
              <a:rPr lang="en-US" sz="1600" i="1" dirty="0" err="1">
                <a:solidFill>
                  <a:schemeClr val="accent2">
                    <a:lumMod val="75000"/>
                  </a:schemeClr>
                </a:solidFill>
              </a:rPr>
              <a:t>groupe</a:t>
            </a:r>
            <a:r>
              <a:rPr lang="en-US" sz="1600" i="1" dirty="0">
                <a:solidFill>
                  <a:schemeClr val="accent2">
                    <a:lumMod val="75000"/>
                  </a:schemeClr>
                </a:solidFill>
              </a:rPr>
              <a:t>, </a:t>
            </a:r>
            <a:r>
              <a:rPr lang="en-US" sz="1600" i="1" dirty="0" err="1">
                <a:solidFill>
                  <a:schemeClr val="accent2">
                    <a:lumMod val="75000"/>
                  </a:schemeClr>
                </a:solidFill>
              </a:rPr>
              <a:t>énergie</a:t>
            </a:r>
            <a:r>
              <a:rPr lang="en-US" sz="1600" i="1" dirty="0">
                <a:solidFill>
                  <a:schemeClr val="accent2">
                    <a:lumMod val="75000"/>
                  </a:schemeClr>
                </a:solidFill>
              </a:rPr>
              <a:t>, conviction, engagement…)</a:t>
            </a:r>
          </a:p>
        </p:txBody>
      </p:sp>
    </p:spTree>
    <p:extLst>
      <p:ext uri="{BB962C8B-B14F-4D97-AF65-F5344CB8AC3E}">
        <p14:creationId xmlns:p14="http://schemas.microsoft.com/office/powerpoint/2010/main" val="2038896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DE3A53-38DB-4EB9-A79D-6B13B9B73C3C}"/>
              </a:ext>
            </a:extLst>
          </p:cNvPr>
          <p:cNvSpPr>
            <a:spLocks noGrp="1"/>
          </p:cNvSpPr>
          <p:nvPr>
            <p:ph type="ctrTitle"/>
          </p:nvPr>
        </p:nvSpPr>
        <p:spPr/>
        <p:txBody>
          <a:bodyPr>
            <a:normAutofit/>
          </a:bodyPr>
          <a:lstStyle/>
          <a:p>
            <a:r>
              <a:rPr lang="fr-FR" sz="6600" b="1" dirty="0"/>
              <a:t>Lire les Signes des Temps</a:t>
            </a:r>
            <a:endParaRPr lang="en-US" sz="6600" dirty="0"/>
          </a:p>
        </p:txBody>
      </p:sp>
      <p:sp>
        <p:nvSpPr>
          <p:cNvPr id="3" name="Subtitle 2">
            <a:extLst>
              <a:ext uri="{FF2B5EF4-FFF2-40B4-BE49-F238E27FC236}">
                <a16:creationId xmlns="" xmlns:a16="http://schemas.microsoft.com/office/drawing/2014/main" id="{454D48F8-0645-4F0E-AA05-1516C682AA91}"/>
              </a:ext>
            </a:extLst>
          </p:cNvPr>
          <p:cNvSpPr>
            <a:spLocks noGrp="1"/>
          </p:cNvSpPr>
          <p:nvPr>
            <p:ph type="subTitle" idx="1"/>
          </p:nvPr>
        </p:nvSpPr>
        <p:spPr/>
        <p:txBody>
          <a:bodyPr>
            <a:normAutofit/>
          </a:bodyPr>
          <a:lstStyle/>
          <a:p>
            <a:pPr>
              <a:spcBef>
                <a:spcPts val="0"/>
              </a:spcBef>
            </a:pPr>
            <a:r>
              <a:rPr lang="en-US" cap="none" spc="0" dirty="0" err="1"/>
              <a:t>Analyse</a:t>
            </a:r>
            <a:r>
              <a:rPr lang="en-US" cap="none" spc="0" dirty="0"/>
              <a:t> du </a:t>
            </a:r>
            <a:r>
              <a:rPr lang="en-US" cap="none" spc="0" dirty="0" err="1"/>
              <a:t>contexte</a:t>
            </a:r>
            <a:r>
              <a:rPr lang="en-US" cap="none" spc="0" dirty="0"/>
              <a:t> et instrument SWOT</a:t>
            </a:r>
            <a:endParaRPr lang="en-US" spc="0" dirty="0"/>
          </a:p>
        </p:txBody>
      </p:sp>
    </p:spTree>
    <p:extLst>
      <p:ext uri="{BB962C8B-B14F-4D97-AF65-F5344CB8AC3E}">
        <p14:creationId xmlns:p14="http://schemas.microsoft.com/office/powerpoint/2010/main" val="83856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BAA74FE2-9BC2-4E08-B511-FE0EA37F16DA}"/>
              </a:ext>
            </a:extLst>
          </p:cNvPr>
          <p:cNvSpPr>
            <a:spLocks noGrp="1"/>
          </p:cNvSpPr>
          <p:nvPr>
            <p:ph type="title"/>
          </p:nvPr>
        </p:nvSpPr>
        <p:spPr>
          <a:xfrm>
            <a:off x="1096963" y="287338"/>
            <a:ext cx="10058400" cy="701675"/>
          </a:xfrm>
        </p:spPr>
        <p:txBody>
          <a:bodyPr>
            <a:normAutofit fontScale="90000"/>
          </a:bodyPr>
          <a:lstStyle/>
          <a:p>
            <a:r>
              <a:rPr lang="fr-FR" dirty="0"/>
              <a:t>Lire les Signes des Temps</a:t>
            </a:r>
            <a:br>
              <a:rPr lang="fr-FR" dirty="0"/>
            </a:br>
            <a:r>
              <a:rPr lang="fr-FR" sz="2700" b="1" dirty="0">
                <a:solidFill>
                  <a:schemeClr val="accent3"/>
                </a:solidFill>
              </a:rPr>
              <a:t>Un discernement authentique tient compte des réalités concrètes de notre contexte</a:t>
            </a:r>
            <a:endParaRPr lang="en-US" sz="2700" dirty="0"/>
          </a:p>
        </p:txBody>
      </p:sp>
      <p:pic>
        <p:nvPicPr>
          <p:cNvPr id="8" name="Picture 7">
            <a:extLst>
              <a:ext uri="{FF2B5EF4-FFF2-40B4-BE49-F238E27FC236}">
                <a16:creationId xmlns="" xmlns:a16="http://schemas.microsoft.com/office/drawing/2014/main" id="{88C52C64-B6FF-4B5E-B731-1792B6BB0A01}"/>
              </a:ext>
            </a:extLst>
          </p:cNvPr>
          <p:cNvPicPr>
            <a:picLocks noChangeAspect="1"/>
          </p:cNvPicPr>
          <p:nvPr/>
        </p:nvPicPr>
        <p:blipFill>
          <a:blip r:embed="rId2"/>
          <a:stretch>
            <a:fillRect/>
          </a:stretch>
        </p:blipFill>
        <p:spPr>
          <a:xfrm>
            <a:off x="5040316" y="4574357"/>
            <a:ext cx="3687329" cy="1696623"/>
          </a:xfrm>
          <a:prstGeom prst="rect">
            <a:avLst/>
          </a:prstGeom>
        </p:spPr>
      </p:pic>
      <p:pic>
        <p:nvPicPr>
          <p:cNvPr id="9" name="Picture 8">
            <a:extLst>
              <a:ext uri="{FF2B5EF4-FFF2-40B4-BE49-F238E27FC236}">
                <a16:creationId xmlns="" xmlns:a16="http://schemas.microsoft.com/office/drawing/2014/main" id="{7FA17C80-90DE-4A7F-9BEE-8B20CDD001C7}"/>
              </a:ext>
            </a:extLst>
          </p:cNvPr>
          <p:cNvPicPr>
            <a:picLocks noChangeAspect="1"/>
          </p:cNvPicPr>
          <p:nvPr/>
        </p:nvPicPr>
        <p:blipFill rotWithShape="1">
          <a:blip r:embed="rId3"/>
          <a:srcRect l="5183" b="11119"/>
          <a:stretch/>
        </p:blipFill>
        <p:spPr>
          <a:xfrm>
            <a:off x="8808002" y="4561742"/>
            <a:ext cx="3388114" cy="1696623"/>
          </a:xfrm>
          <a:prstGeom prst="rect">
            <a:avLst/>
          </a:prstGeom>
        </p:spPr>
      </p:pic>
      <p:pic>
        <p:nvPicPr>
          <p:cNvPr id="3074" name="Picture 2" descr="How to Better Understand Yourself to Understand Your World | by Nicole  Akers | Publishous | Medium">
            <a:extLst>
              <a:ext uri="{FF2B5EF4-FFF2-40B4-BE49-F238E27FC236}">
                <a16:creationId xmlns="" xmlns:a16="http://schemas.microsoft.com/office/drawing/2014/main" id="{6FC20908-F6B3-44B5-8127-16574277AA0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198"/>
          <a:stretch/>
        </p:blipFill>
        <p:spPr bwMode="auto">
          <a:xfrm>
            <a:off x="1296957" y="2130538"/>
            <a:ext cx="3663002" cy="414044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oman looking at globe | Ladyclever">
            <a:extLst>
              <a:ext uri="{FF2B5EF4-FFF2-40B4-BE49-F238E27FC236}">
                <a16:creationId xmlns="" xmlns:a16="http://schemas.microsoft.com/office/drawing/2014/main" id="{A75B56EA-0AB0-40AA-A995-242A5947806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638" r="5538" b="9639"/>
          <a:stretch/>
        </p:blipFill>
        <p:spPr bwMode="auto">
          <a:xfrm>
            <a:off x="5040316" y="1257729"/>
            <a:ext cx="5239826" cy="325820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 xmlns:a16="http://schemas.microsoft.com/office/drawing/2014/main" id="{4E7AD5D8-0857-43BC-9E38-4E982C760CE7}"/>
              </a:ext>
            </a:extLst>
          </p:cNvPr>
          <p:cNvSpPr txBox="1"/>
          <p:nvPr/>
        </p:nvSpPr>
        <p:spPr>
          <a:xfrm>
            <a:off x="1096963" y="1257729"/>
            <a:ext cx="3883666" cy="830997"/>
          </a:xfrm>
          <a:prstGeom prst="rect">
            <a:avLst/>
          </a:prstGeom>
          <a:noFill/>
        </p:spPr>
        <p:txBody>
          <a:bodyPr wrap="square">
            <a:spAutoFit/>
          </a:bodyPr>
          <a:lstStyle/>
          <a:p>
            <a:r>
              <a:rPr lang="fr-FR" sz="1600" i="1" dirty="0">
                <a:solidFill>
                  <a:schemeClr val="accent1"/>
                </a:solidFill>
                <a:latin typeface="Calibri Light" panose="020F0302020204030204" pitchFamily="34" charset="0"/>
                <a:cs typeface="Calibri Light" panose="020F0302020204030204" pitchFamily="34" charset="0"/>
              </a:rPr>
              <a:t>« Une invitation à marcher au lieu de courir.</a:t>
            </a:r>
          </a:p>
          <a:p>
            <a:r>
              <a:rPr lang="fr-FR" sz="1600" i="1" dirty="0">
                <a:solidFill>
                  <a:schemeClr val="accent1"/>
                </a:solidFill>
                <a:latin typeface="Calibri Light" panose="020F0302020204030204" pitchFamily="34" charset="0"/>
                <a:cs typeface="Calibri Light" panose="020F0302020204030204" pitchFamily="34" charset="0"/>
              </a:rPr>
              <a:t>à voir ainsi tout un monde à l’intérieur de celui-ci. »</a:t>
            </a:r>
          </a:p>
        </p:txBody>
      </p:sp>
    </p:spTree>
    <p:extLst>
      <p:ext uri="{BB962C8B-B14F-4D97-AF65-F5344CB8AC3E}">
        <p14:creationId xmlns:p14="http://schemas.microsoft.com/office/powerpoint/2010/main" val="2455591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F85E076-45EC-4320-8F74-FA9DC57C74ED}"/>
              </a:ext>
            </a:extLst>
          </p:cNvPr>
          <p:cNvSpPr>
            <a:spLocks noGrp="1"/>
          </p:cNvSpPr>
          <p:nvPr>
            <p:ph idx="1"/>
          </p:nvPr>
        </p:nvSpPr>
        <p:spPr>
          <a:xfrm>
            <a:off x="949569" y="1277348"/>
            <a:ext cx="4491923" cy="4917736"/>
          </a:xfrm>
        </p:spPr>
        <p:txBody>
          <a:bodyPr>
            <a:normAutofit lnSpcReduction="10000"/>
          </a:bodyPr>
          <a:lstStyle/>
          <a:p>
            <a:pPr>
              <a:lnSpc>
                <a:spcPct val="120000"/>
              </a:lnSpc>
              <a:spcBef>
                <a:spcPts val="0"/>
              </a:spcBef>
              <a:spcAft>
                <a:spcPts val="0"/>
              </a:spcAft>
            </a:pPr>
            <a:r>
              <a:rPr lang="fr-FR" sz="1700" b="1" dirty="0">
                <a:solidFill>
                  <a:schemeClr val="accent1"/>
                </a:solidFill>
              </a:rPr>
              <a:t>Contexte extérieur</a:t>
            </a:r>
          </a:p>
          <a:p>
            <a:pPr marL="514350" indent="-228600">
              <a:lnSpc>
                <a:spcPct val="120000"/>
              </a:lnSpc>
              <a:spcBef>
                <a:spcPts val="0"/>
              </a:spcBef>
              <a:spcAft>
                <a:spcPts val="0"/>
              </a:spcAft>
              <a:buFont typeface="Wingdings" panose="05000000000000000000" pitchFamily="2" charset="2"/>
              <a:buChar char="§"/>
            </a:pPr>
            <a:r>
              <a:rPr lang="fr-FR" sz="1400" dirty="0"/>
              <a:t>Besoins de l'église et de la société</a:t>
            </a:r>
          </a:p>
          <a:p>
            <a:pPr marL="514350" indent="-228600">
              <a:lnSpc>
                <a:spcPct val="120000"/>
              </a:lnSpc>
              <a:spcBef>
                <a:spcPts val="0"/>
              </a:spcBef>
              <a:spcAft>
                <a:spcPts val="0"/>
              </a:spcAft>
              <a:buFont typeface="Wingdings" panose="05000000000000000000" pitchFamily="2" charset="2"/>
              <a:buChar char="§"/>
            </a:pPr>
            <a:r>
              <a:rPr lang="fr-FR" sz="1400" dirty="0"/>
              <a:t>Situation des personnes (joies, peines, forces, besoins,…)</a:t>
            </a:r>
          </a:p>
          <a:p>
            <a:pPr marL="514350" indent="-228600">
              <a:lnSpc>
                <a:spcPct val="120000"/>
              </a:lnSpc>
              <a:spcBef>
                <a:spcPts val="0"/>
              </a:spcBef>
              <a:spcAft>
                <a:spcPts val="0"/>
              </a:spcAft>
              <a:buFont typeface="Wingdings" panose="05000000000000000000" pitchFamily="2" charset="2"/>
              <a:buChar char="§"/>
            </a:pPr>
            <a:r>
              <a:rPr lang="fr-FR" sz="1400" dirty="0"/>
              <a:t>Tendances de la société et de l'Eglise</a:t>
            </a:r>
          </a:p>
          <a:p>
            <a:pPr marL="514350" indent="-228600">
              <a:lnSpc>
                <a:spcPct val="120000"/>
              </a:lnSpc>
              <a:spcBef>
                <a:spcPts val="0"/>
              </a:spcBef>
              <a:spcAft>
                <a:spcPts val="0"/>
              </a:spcAft>
              <a:buFont typeface="Wingdings" panose="05000000000000000000" pitchFamily="2" charset="2"/>
              <a:buChar char="§"/>
            </a:pPr>
            <a:r>
              <a:rPr lang="fr-FR" sz="1400" dirty="0"/>
              <a:t>Le corps universel, nos réseaux et nos partenaires</a:t>
            </a:r>
          </a:p>
          <a:p>
            <a:pPr marL="514350" indent="-228600">
              <a:lnSpc>
                <a:spcPct val="120000"/>
              </a:lnSpc>
              <a:spcBef>
                <a:spcPts val="0"/>
              </a:spcBef>
              <a:spcAft>
                <a:spcPts val="0"/>
              </a:spcAft>
              <a:buFont typeface="Wingdings" panose="05000000000000000000" pitchFamily="2" charset="2"/>
              <a:buChar char="§"/>
            </a:pPr>
            <a:r>
              <a:rPr lang="fr-FR" sz="1400" dirty="0"/>
              <a:t>Tendances émergentes et/ou problèmes existants qui ont été exacerbés (après COVID, lors d’une crise politique…)</a:t>
            </a:r>
          </a:p>
          <a:p>
            <a:pPr>
              <a:lnSpc>
                <a:spcPct val="120000"/>
              </a:lnSpc>
              <a:spcBef>
                <a:spcPts val="0"/>
              </a:spcBef>
              <a:spcAft>
                <a:spcPts val="0"/>
              </a:spcAft>
            </a:pPr>
            <a:endParaRPr lang="fr-FR" sz="1400" b="1" dirty="0">
              <a:solidFill>
                <a:schemeClr val="accent1"/>
              </a:solidFill>
            </a:endParaRPr>
          </a:p>
          <a:p>
            <a:pPr>
              <a:lnSpc>
                <a:spcPct val="120000"/>
              </a:lnSpc>
              <a:spcBef>
                <a:spcPts val="0"/>
              </a:spcBef>
              <a:spcAft>
                <a:spcPts val="0"/>
              </a:spcAft>
            </a:pPr>
            <a:r>
              <a:rPr lang="fr-FR" sz="1700" b="1" dirty="0">
                <a:solidFill>
                  <a:schemeClr val="accent1"/>
                </a:solidFill>
              </a:rPr>
              <a:t>Contexte interne</a:t>
            </a:r>
          </a:p>
          <a:p>
            <a:pPr marL="514350" indent="-228600">
              <a:lnSpc>
                <a:spcPct val="100000"/>
              </a:lnSpc>
              <a:spcBef>
                <a:spcPts val="0"/>
              </a:spcBef>
              <a:spcAft>
                <a:spcPts val="0"/>
              </a:spcAft>
              <a:buFont typeface="Wingdings" panose="05000000000000000000" pitchFamily="2" charset="2"/>
              <a:buChar char="§"/>
            </a:pPr>
            <a:r>
              <a:rPr lang="fr-FR" sz="1400" dirty="0"/>
              <a:t>Données techniques sur votre organisation</a:t>
            </a:r>
          </a:p>
          <a:p>
            <a:pPr marL="806958" lvl="1" indent="-228600">
              <a:lnSpc>
                <a:spcPct val="100000"/>
              </a:lnSpc>
              <a:spcBef>
                <a:spcPts val="0"/>
              </a:spcBef>
              <a:spcAft>
                <a:spcPts val="0"/>
              </a:spcAft>
              <a:buFont typeface="Wingdings" panose="05000000000000000000" pitchFamily="2" charset="2"/>
              <a:buChar char="§"/>
            </a:pPr>
            <a:r>
              <a:rPr lang="fr-FR" sz="1400" i="1" dirty="0">
                <a:solidFill>
                  <a:schemeClr val="bg2">
                    <a:lumMod val="75000"/>
                  </a:schemeClr>
                </a:solidFill>
              </a:rPr>
              <a:t>programmes</a:t>
            </a:r>
          </a:p>
          <a:p>
            <a:pPr marL="806958" lvl="1" indent="-228600">
              <a:lnSpc>
                <a:spcPct val="100000"/>
              </a:lnSpc>
              <a:spcBef>
                <a:spcPts val="0"/>
              </a:spcBef>
              <a:spcAft>
                <a:spcPts val="0"/>
              </a:spcAft>
              <a:buFont typeface="Wingdings" panose="05000000000000000000" pitchFamily="2" charset="2"/>
              <a:buChar char="§"/>
            </a:pPr>
            <a:r>
              <a:rPr lang="fr-FR" sz="1400" i="1" dirty="0">
                <a:solidFill>
                  <a:schemeClr val="bg2">
                    <a:lumMod val="75000"/>
                  </a:schemeClr>
                </a:solidFill>
              </a:rPr>
              <a:t>information sur vos membres</a:t>
            </a:r>
          </a:p>
          <a:p>
            <a:pPr marL="806958" lvl="1" indent="-228600">
              <a:lnSpc>
                <a:spcPct val="100000"/>
              </a:lnSpc>
              <a:spcBef>
                <a:spcPts val="0"/>
              </a:spcBef>
              <a:spcAft>
                <a:spcPts val="0"/>
              </a:spcAft>
              <a:buFont typeface="Wingdings" panose="05000000000000000000" pitchFamily="2" charset="2"/>
              <a:buChar char="§"/>
            </a:pPr>
            <a:r>
              <a:rPr lang="fr-FR" sz="1400" i="1" dirty="0">
                <a:solidFill>
                  <a:schemeClr val="bg2">
                    <a:lumMod val="75000"/>
                  </a:schemeClr>
                </a:solidFill>
              </a:rPr>
              <a:t>profils démographiques</a:t>
            </a:r>
          </a:p>
          <a:p>
            <a:pPr marL="806958" lvl="1" indent="-228600">
              <a:lnSpc>
                <a:spcPct val="100000"/>
              </a:lnSpc>
              <a:spcBef>
                <a:spcPts val="0"/>
              </a:spcBef>
              <a:spcAft>
                <a:spcPts val="0"/>
              </a:spcAft>
              <a:buFont typeface="Wingdings" panose="05000000000000000000" pitchFamily="2" charset="2"/>
              <a:buChar char="§"/>
            </a:pPr>
            <a:r>
              <a:rPr lang="fr-FR" sz="1400" i="1" dirty="0">
                <a:solidFill>
                  <a:schemeClr val="bg2">
                    <a:lumMod val="75000"/>
                  </a:schemeClr>
                </a:solidFill>
              </a:rPr>
              <a:t>questions de personnel et de finances... </a:t>
            </a:r>
          </a:p>
          <a:p>
            <a:pPr marL="514350" indent="-228600">
              <a:lnSpc>
                <a:spcPct val="100000"/>
              </a:lnSpc>
              <a:spcBef>
                <a:spcPts val="0"/>
              </a:spcBef>
              <a:spcAft>
                <a:spcPts val="0"/>
              </a:spcAft>
              <a:buFont typeface="Wingdings" panose="05000000000000000000" pitchFamily="2" charset="2"/>
              <a:buChar char="§"/>
            </a:pPr>
            <a:r>
              <a:rPr lang="fr-FR" sz="1400" dirty="0"/>
              <a:t>Ecouter les gens (partage sur les forces et les faiblesses de l'organisation). </a:t>
            </a:r>
          </a:p>
          <a:p>
            <a:pPr marL="285750" indent="0">
              <a:lnSpc>
                <a:spcPct val="120000"/>
              </a:lnSpc>
              <a:spcBef>
                <a:spcPts val="0"/>
              </a:spcBef>
              <a:spcAft>
                <a:spcPts val="0"/>
              </a:spcAft>
              <a:buNone/>
            </a:pPr>
            <a:r>
              <a:rPr lang="fr-FR" sz="1600" b="1" dirty="0">
                <a:solidFill>
                  <a:schemeClr val="accent2"/>
                </a:solidFill>
                <a:sym typeface="Wingdings" panose="05000000000000000000" pitchFamily="2" charset="2"/>
              </a:rPr>
              <a:t> U</a:t>
            </a:r>
            <a:r>
              <a:rPr lang="fr-FR" sz="1600" b="1" dirty="0">
                <a:solidFill>
                  <a:schemeClr val="accent2"/>
                </a:solidFill>
              </a:rPr>
              <a:t>ne liberté de parole et d'écoute qui permettent aux membres de s’exprimer.</a:t>
            </a:r>
          </a:p>
          <a:p>
            <a:pPr>
              <a:lnSpc>
                <a:spcPct val="120000"/>
              </a:lnSpc>
              <a:spcBef>
                <a:spcPts val="0"/>
              </a:spcBef>
              <a:spcAft>
                <a:spcPts val="0"/>
              </a:spcAft>
            </a:pPr>
            <a:endParaRPr lang="en-US" sz="1400" dirty="0"/>
          </a:p>
        </p:txBody>
      </p:sp>
      <p:sp>
        <p:nvSpPr>
          <p:cNvPr id="5" name="Title 1">
            <a:extLst>
              <a:ext uri="{FF2B5EF4-FFF2-40B4-BE49-F238E27FC236}">
                <a16:creationId xmlns="" xmlns:a16="http://schemas.microsoft.com/office/drawing/2014/main" id="{BAA74FE2-9BC2-4E08-B511-FE0EA37F16DA}"/>
              </a:ext>
            </a:extLst>
          </p:cNvPr>
          <p:cNvSpPr>
            <a:spLocks noGrp="1"/>
          </p:cNvSpPr>
          <p:nvPr>
            <p:ph type="title"/>
          </p:nvPr>
        </p:nvSpPr>
        <p:spPr>
          <a:xfrm>
            <a:off x="1096963" y="287338"/>
            <a:ext cx="10058400" cy="701675"/>
          </a:xfrm>
        </p:spPr>
        <p:txBody>
          <a:bodyPr>
            <a:normAutofit fontScale="90000"/>
          </a:bodyPr>
          <a:lstStyle/>
          <a:p>
            <a:r>
              <a:rPr lang="fr-FR" dirty="0"/>
              <a:t>Lire les Signes des Temps</a:t>
            </a:r>
            <a:br>
              <a:rPr lang="fr-FR" dirty="0"/>
            </a:br>
            <a:r>
              <a:rPr lang="fr-FR" sz="2200" b="1" dirty="0">
                <a:solidFill>
                  <a:schemeClr val="accent3"/>
                </a:solidFill>
              </a:rPr>
              <a:t>Un discernement authentique tient compte des réalités concrètes dans notre contexte</a:t>
            </a:r>
            <a:endParaRPr lang="en-US" dirty="0"/>
          </a:p>
        </p:txBody>
      </p:sp>
      <p:sp>
        <p:nvSpPr>
          <p:cNvPr id="6" name="TextBox 5">
            <a:extLst>
              <a:ext uri="{FF2B5EF4-FFF2-40B4-BE49-F238E27FC236}">
                <a16:creationId xmlns="" xmlns:a16="http://schemas.microsoft.com/office/drawing/2014/main" id="{05E710F5-87AD-4A21-926F-94071A5C9C1A}"/>
              </a:ext>
            </a:extLst>
          </p:cNvPr>
          <p:cNvSpPr txBox="1"/>
          <p:nvPr/>
        </p:nvSpPr>
        <p:spPr>
          <a:xfrm>
            <a:off x="7367779" y="1474286"/>
            <a:ext cx="4089253" cy="3293209"/>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r>
              <a:rPr lang="fr-FR" sz="1600" b="1" dirty="0">
                <a:solidFill>
                  <a:schemeClr val="accent2"/>
                </a:solidFill>
              </a:rPr>
              <a:t>Une collecte d'informations (aussi bien quantitative que qualitative)</a:t>
            </a:r>
          </a:p>
          <a:p>
            <a:endParaRPr lang="fr-FR" sz="1600" b="1" dirty="0">
              <a:solidFill>
                <a:schemeClr val="accent2"/>
              </a:solidFill>
            </a:endParaRPr>
          </a:p>
          <a:p>
            <a:r>
              <a:rPr lang="fr-FR" sz="1600" u="sng" dirty="0">
                <a:solidFill>
                  <a:schemeClr val="tx1"/>
                </a:solidFill>
              </a:rPr>
              <a:t>Plusieurs moyens</a:t>
            </a:r>
          </a:p>
          <a:p>
            <a:pPr marL="742950" lvl="1" indent="-285750">
              <a:buFont typeface="Wingdings" panose="05000000000000000000" pitchFamily="2" charset="2"/>
              <a:buChar char="à"/>
            </a:pPr>
            <a:r>
              <a:rPr lang="fr-FR" sz="1600" i="1" dirty="0"/>
              <a:t>données statistiques et autres données factuelles </a:t>
            </a:r>
          </a:p>
          <a:p>
            <a:pPr marL="742950" lvl="1" indent="-285750">
              <a:buFont typeface="Wingdings" panose="05000000000000000000" pitchFamily="2" charset="2"/>
              <a:buChar char="à"/>
            </a:pPr>
            <a:r>
              <a:rPr lang="fr-FR" sz="1600" i="1" dirty="0"/>
              <a:t>rapports</a:t>
            </a:r>
          </a:p>
          <a:p>
            <a:pPr marL="742950" lvl="1" indent="-285750">
              <a:buFont typeface="Wingdings" panose="05000000000000000000" pitchFamily="2" charset="2"/>
              <a:buChar char="à"/>
            </a:pPr>
            <a:r>
              <a:rPr lang="fr-FR" sz="1600" i="1" dirty="0"/>
              <a:t>consultation</a:t>
            </a:r>
          </a:p>
          <a:p>
            <a:pPr marL="742950" lvl="1" indent="-285750">
              <a:buFont typeface="Wingdings" panose="05000000000000000000" pitchFamily="2" charset="2"/>
              <a:buChar char="à"/>
            </a:pPr>
            <a:r>
              <a:rPr lang="fr-FR" sz="1600" i="1" dirty="0"/>
              <a:t>enquêtes</a:t>
            </a:r>
          </a:p>
          <a:p>
            <a:pPr marL="742950" lvl="1" indent="-285750">
              <a:buFont typeface="Wingdings" panose="05000000000000000000" pitchFamily="2" charset="2"/>
              <a:buChar char="à"/>
            </a:pPr>
            <a:r>
              <a:rPr lang="fr-FR" sz="1600" i="1" dirty="0"/>
              <a:t>conversations (partage d’opinions et réactions) </a:t>
            </a:r>
          </a:p>
          <a:p>
            <a:pPr marL="742950" lvl="1" indent="-285750">
              <a:buFont typeface="Wingdings" panose="05000000000000000000" pitchFamily="2" charset="2"/>
              <a:buChar char="à"/>
            </a:pPr>
            <a:endParaRPr lang="fr-FR" sz="1600" i="1" dirty="0"/>
          </a:p>
          <a:p>
            <a:pPr marL="0" lvl="1"/>
            <a:r>
              <a:rPr lang="fr-FR" sz="1600" b="1" dirty="0">
                <a:solidFill>
                  <a:schemeClr val="accent2"/>
                </a:solidFill>
              </a:rPr>
              <a:t>Former une équipe</a:t>
            </a:r>
          </a:p>
        </p:txBody>
      </p:sp>
      <p:sp>
        <p:nvSpPr>
          <p:cNvPr id="7" name="TextBox 6">
            <a:extLst>
              <a:ext uri="{FF2B5EF4-FFF2-40B4-BE49-F238E27FC236}">
                <a16:creationId xmlns="" xmlns:a16="http://schemas.microsoft.com/office/drawing/2014/main" id="{26E00AB0-7F1F-48F6-B72D-412407D0626E}"/>
              </a:ext>
            </a:extLst>
          </p:cNvPr>
          <p:cNvSpPr txBox="1"/>
          <p:nvPr/>
        </p:nvSpPr>
        <p:spPr>
          <a:xfrm>
            <a:off x="7367780" y="4968215"/>
            <a:ext cx="4089252" cy="830997"/>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r>
              <a:rPr lang="fr-FR" sz="1600" b="1" dirty="0">
                <a:solidFill>
                  <a:schemeClr val="accent2"/>
                </a:solidFill>
              </a:rPr>
              <a:t>Qui sont nos parties prenantes?</a:t>
            </a:r>
          </a:p>
          <a:p>
            <a:r>
              <a:rPr lang="fr-FR" sz="1600" dirty="0"/>
              <a:t>Leur point de vue est indispensable dans la planification pastorale/apostolique. </a:t>
            </a:r>
            <a:endParaRPr lang="en-US" sz="1600" dirty="0"/>
          </a:p>
        </p:txBody>
      </p:sp>
    </p:spTree>
    <p:extLst>
      <p:ext uri="{BB962C8B-B14F-4D97-AF65-F5344CB8AC3E}">
        <p14:creationId xmlns:p14="http://schemas.microsoft.com/office/powerpoint/2010/main" val="35130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296FBB6A-72EF-430E-85F4-AB161D6F2F85}"/>
              </a:ext>
            </a:extLst>
          </p:cNvPr>
          <p:cNvSpPr>
            <a:spLocks noGrp="1"/>
          </p:cNvSpPr>
          <p:nvPr>
            <p:ph type="title"/>
          </p:nvPr>
        </p:nvSpPr>
        <p:spPr>
          <a:xfrm>
            <a:off x="1066800" y="434696"/>
            <a:ext cx="10058400" cy="710093"/>
          </a:xfrm>
        </p:spPr>
        <p:txBody>
          <a:bodyPr>
            <a:noAutofit/>
          </a:bodyPr>
          <a:lstStyle/>
          <a:p>
            <a:r>
              <a:rPr lang="fr-BE" sz="3200" b="1" dirty="0">
                <a:latin typeface="+mn-lt"/>
              </a:rPr>
              <a:t>Discernement en Commun et Planification Apostolique</a:t>
            </a:r>
            <a:r>
              <a:rPr lang="fr-BE" sz="3200" dirty="0">
                <a:latin typeface="+mn-lt"/>
              </a:rPr>
              <a:t/>
            </a:r>
            <a:br>
              <a:rPr lang="fr-BE" sz="3200" dirty="0">
                <a:latin typeface="+mn-lt"/>
              </a:rPr>
            </a:br>
            <a:r>
              <a:rPr lang="en-US" sz="2000" b="1" dirty="0">
                <a:latin typeface="+mn-lt"/>
              </a:rPr>
              <a:t>Discernment in Common and Apostolic Planning (DICAP)</a:t>
            </a:r>
            <a:endParaRPr lang="en-US" sz="3200" b="1" dirty="0"/>
          </a:p>
        </p:txBody>
      </p:sp>
      <p:sp>
        <p:nvSpPr>
          <p:cNvPr id="5" name="Sous-titre 2">
            <a:extLst>
              <a:ext uri="{FF2B5EF4-FFF2-40B4-BE49-F238E27FC236}">
                <a16:creationId xmlns="" xmlns:a16="http://schemas.microsoft.com/office/drawing/2014/main" id="{867ABD52-7A83-40B9-AF22-8E92740A828F}"/>
              </a:ext>
            </a:extLst>
          </p:cNvPr>
          <p:cNvSpPr txBox="1">
            <a:spLocks/>
          </p:cNvSpPr>
          <p:nvPr/>
        </p:nvSpPr>
        <p:spPr>
          <a:xfrm>
            <a:off x="1066801" y="1726039"/>
            <a:ext cx="4785359" cy="4061576"/>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Arial" panose="020B0604020202020204" pitchFamily="34" charset="0"/>
              <a:buChar char="•"/>
            </a:pPr>
            <a:r>
              <a:rPr lang="fr-BE" b="1" dirty="0">
                <a:solidFill>
                  <a:schemeClr val="accent1"/>
                </a:solidFill>
              </a:rPr>
              <a:t>25 décembre 1971 </a:t>
            </a:r>
            <a:r>
              <a:rPr lang="fr-BE" dirty="0">
                <a:solidFill>
                  <a:schemeClr val="accent1"/>
                </a:solidFill>
              </a:rPr>
              <a:t>: </a:t>
            </a:r>
            <a:r>
              <a:rPr lang="fr-BE" dirty="0"/>
              <a:t>Lettre du Père </a:t>
            </a:r>
            <a:r>
              <a:rPr lang="fr-BE" dirty="0" err="1"/>
              <a:t>Arrupe</a:t>
            </a:r>
            <a:r>
              <a:rPr lang="fr-BE" dirty="0"/>
              <a:t> recommandant pour la première fois, en termes explicites, le discernement communautaire à la Compagnie.</a:t>
            </a:r>
          </a:p>
          <a:p>
            <a:pPr marL="342900" indent="-342900">
              <a:buFont typeface="Arial" panose="020B0604020202020204" pitchFamily="34" charset="0"/>
              <a:buChar char="•"/>
            </a:pPr>
            <a:r>
              <a:rPr lang="fr-BE" b="1" dirty="0">
                <a:solidFill>
                  <a:schemeClr val="accent1"/>
                </a:solidFill>
              </a:rPr>
              <a:t>Décembre 74- Mars 75 </a:t>
            </a:r>
            <a:r>
              <a:rPr lang="fr-BE" dirty="0">
                <a:solidFill>
                  <a:schemeClr val="accent1"/>
                </a:solidFill>
              </a:rPr>
              <a:t>: </a:t>
            </a:r>
            <a:r>
              <a:rPr lang="fr-BE" dirty="0"/>
              <a:t>32ème Congrégation Générale : « La communauté jésuite est aussi une communauté de discernement ».</a:t>
            </a:r>
          </a:p>
          <a:p>
            <a:pPr marL="342900" indent="-342900">
              <a:buFont typeface="Arial" panose="020B0604020202020204" pitchFamily="34" charset="0"/>
              <a:buChar char="•"/>
            </a:pPr>
            <a:r>
              <a:rPr lang="fr-BE" b="1" dirty="0">
                <a:solidFill>
                  <a:schemeClr val="accent1"/>
                </a:solidFill>
              </a:rPr>
              <a:t>5 novembre 1986 </a:t>
            </a:r>
            <a:r>
              <a:rPr lang="fr-BE" dirty="0">
                <a:solidFill>
                  <a:schemeClr val="accent1"/>
                </a:solidFill>
              </a:rPr>
              <a:t>: </a:t>
            </a:r>
            <a:r>
              <a:rPr lang="fr-BE" dirty="0"/>
              <a:t>Lettre du Père Kolvenbach sur le discernement apostolique en commun.</a:t>
            </a:r>
          </a:p>
          <a:p>
            <a:endParaRPr lang="fr-BE" sz="1800" dirty="0"/>
          </a:p>
        </p:txBody>
      </p:sp>
      <p:pic>
        <p:nvPicPr>
          <p:cNvPr id="1028" name="Picture 4">
            <a:extLst>
              <a:ext uri="{FF2B5EF4-FFF2-40B4-BE49-F238E27FC236}">
                <a16:creationId xmlns="" xmlns:a16="http://schemas.microsoft.com/office/drawing/2014/main" id="{F46837A8-7609-4EF6-A5D5-9CAD1DD18EE0}"/>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6738591" y="1726039"/>
            <a:ext cx="4963040" cy="3685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02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4FFC49-2C91-4E67-A48F-76CAF7F09F30}"/>
              </a:ext>
            </a:extLst>
          </p:cNvPr>
          <p:cNvSpPr>
            <a:spLocks noGrp="1"/>
          </p:cNvSpPr>
          <p:nvPr>
            <p:ph type="title"/>
          </p:nvPr>
        </p:nvSpPr>
        <p:spPr/>
        <p:txBody>
          <a:bodyPr/>
          <a:lstStyle/>
          <a:p>
            <a:r>
              <a:rPr lang="en-US" dirty="0" err="1"/>
              <a:t>Outils</a:t>
            </a:r>
            <a:r>
              <a:rPr lang="en-US" dirty="0"/>
              <a:t> de </a:t>
            </a:r>
            <a:r>
              <a:rPr lang="en-US" dirty="0" err="1"/>
              <a:t>réflexion</a:t>
            </a:r>
            <a:endParaRPr lang="en-US" dirty="0"/>
          </a:p>
        </p:txBody>
      </p:sp>
      <p:pic>
        <p:nvPicPr>
          <p:cNvPr id="4098" name="Picture 2" descr="SWOT Analysis: Framework for strategic marketing &amp; business goals |  Entrepreneur's Toolkit">
            <a:extLst>
              <a:ext uri="{FF2B5EF4-FFF2-40B4-BE49-F238E27FC236}">
                <a16:creationId xmlns="" xmlns:a16="http://schemas.microsoft.com/office/drawing/2014/main" id="{90E75846-9793-4729-B286-A742B9C4ADF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274" r="10080"/>
          <a:stretch/>
        </p:blipFill>
        <p:spPr bwMode="auto">
          <a:xfrm>
            <a:off x="609600" y="2450124"/>
            <a:ext cx="4220308" cy="32707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93899E6A-9B8D-4937-AE69-A0F710DFDEAF}"/>
              </a:ext>
            </a:extLst>
          </p:cNvPr>
          <p:cNvPicPr>
            <a:picLocks noChangeAspect="1"/>
          </p:cNvPicPr>
          <p:nvPr/>
        </p:nvPicPr>
        <p:blipFill>
          <a:blip/>
          <a:stretch>
            <a:fillRect/>
          </a:stretch>
        </p:blipFill>
        <p:spPr>
          <a:xfrm>
            <a:off x="5073890" y="1899138"/>
            <a:ext cx="2429967" cy="3997570"/>
          </a:xfrm>
          <a:prstGeom prst="rect">
            <a:avLst/>
          </a:prstGeom>
        </p:spPr>
      </p:pic>
      <p:sp>
        <p:nvSpPr>
          <p:cNvPr id="5" name="TextBox 4">
            <a:extLst>
              <a:ext uri="{FF2B5EF4-FFF2-40B4-BE49-F238E27FC236}">
                <a16:creationId xmlns="" xmlns:a16="http://schemas.microsoft.com/office/drawing/2014/main" id="{47C4DB7B-F287-404F-B9E2-5B871B0485E7}"/>
              </a:ext>
            </a:extLst>
          </p:cNvPr>
          <p:cNvSpPr txBox="1"/>
          <p:nvPr/>
        </p:nvSpPr>
        <p:spPr>
          <a:xfrm>
            <a:off x="1888212" y="1350178"/>
            <a:ext cx="1663084" cy="369332"/>
          </a:xfrm>
          <a:prstGeom prst="rect">
            <a:avLst/>
          </a:prstGeom>
          <a:noFill/>
        </p:spPr>
        <p:txBody>
          <a:bodyPr wrap="none" rtlCol="0">
            <a:spAutoFit/>
          </a:bodyPr>
          <a:lstStyle/>
          <a:p>
            <a:r>
              <a:rPr lang="en-US" b="1" dirty="0">
                <a:solidFill>
                  <a:schemeClr val="bg2">
                    <a:lumMod val="75000"/>
                  </a:schemeClr>
                </a:solidFill>
              </a:rPr>
              <a:t>ANALYSE SWOT</a:t>
            </a:r>
          </a:p>
        </p:txBody>
      </p:sp>
      <p:sp>
        <p:nvSpPr>
          <p:cNvPr id="7" name="TextBox 6">
            <a:extLst>
              <a:ext uri="{FF2B5EF4-FFF2-40B4-BE49-F238E27FC236}">
                <a16:creationId xmlns="" xmlns:a16="http://schemas.microsoft.com/office/drawing/2014/main" id="{386B7C58-BD0B-4DA4-A237-C3941B0CDC23}"/>
              </a:ext>
            </a:extLst>
          </p:cNvPr>
          <p:cNvSpPr txBox="1"/>
          <p:nvPr/>
        </p:nvSpPr>
        <p:spPr>
          <a:xfrm>
            <a:off x="5265424" y="1350178"/>
            <a:ext cx="2238433" cy="369332"/>
          </a:xfrm>
          <a:prstGeom prst="rect">
            <a:avLst/>
          </a:prstGeom>
          <a:noFill/>
        </p:spPr>
        <p:txBody>
          <a:bodyPr wrap="none" rtlCol="0">
            <a:spAutoFit/>
          </a:bodyPr>
          <a:lstStyle/>
          <a:p>
            <a:r>
              <a:rPr lang="en-US" b="1" dirty="0">
                <a:solidFill>
                  <a:schemeClr val="accent2"/>
                </a:solidFill>
              </a:rPr>
              <a:t>ARBRE A PROBLEMES</a:t>
            </a:r>
          </a:p>
        </p:txBody>
      </p:sp>
      <p:sp>
        <p:nvSpPr>
          <p:cNvPr id="8" name="TextBox 7">
            <a:extLst>
              <a:ext uri="{FF2B5EF4-FFF2-40B4-BE49-F238E27FC236}">
                <a16:creationId xmlns="" xmlns:a16="http://schemas.microsoft.com/office/drawing/2014/main" id="{7CE7A3D0-DA1F-40EC-958A-37680CE453B7}"/>
              </a:ext>
            </a:extLst>
          </p:cNvPr>
          <p:cNvSpPr txBox="1"/>
          <p:nvPr/>
        </p:nvSpPr>
        <p:spPr>
          <a:xfrm>
            <a:off x="8640706" y="1252807"/>
            <a:ext cx="2999166" cy="646331"/>
          </a:xfrm>
          <a:prstGeom prst="rect">
            <a:avLst/>
          </a:prstGeom>
          <a:noFill/>
        </p:spPr>
        <p:txBody>
          <a:bodyPr wrap="square" rtlCol="0">
            <a:spAutoFit/>
          </a:bodyPr>
          <a:lstStyle/>
          <a:p>
            <a:pPr algn="ctr"/>
            <a:r>
              <a:rPr lang="fr-FR" b="1" dirty="0">
                <a:solidFill>
                  <a:schemeClr val="accent2"/>
                </a:solidFill>
              </a:rPr>
              <a:t>CARTOGRAPHIE DES ATOUTS DE LA COMMUNAUTÉ </a:t>
            </a:r>
            <a:endParaRPr lang="en-US" b="1" dirty="0">
              <a:solidFill>
                <a:schemeClr val="accent2"/>
              </a:solidFill>
            </a:endParaRPr>
          </a:p>
        </p:txBody>
      </p:sp>
      <p:pic>
        <p:nvPicPr>
          <p:cNvPr id="4100" name="Picture 4" descr="Communagir | Les outils d'animation - La cartographie des atouts">
            <a:extLst>
              <a:ext uri="{FF2B5EF4-FFF2-40B4-BE49-F238E27FC236}">
                <a16:creationId xmlns="" xmlns:a16="http://schemas.microsoft.com/office/drawing/2014/main" id="{E3915FEC-6FCE-4C80-8AF5-9D1F5F957627}"/>
              </a:ext>
            </a:extLst>
          </p:cNvPr>
          <p:cNvPicPr>
            <a:picLocks noChangeAspect="1" noChangeArrowheads="1"/>
          </p:cNvPicPr>
          <p:nvPr/>
        </p:nvPicPr>
        <p:blipFill rotWithShape="1">
          <a:blip>
            <a:extLst>
              <a:ext uri="{28A0092B-C50C-407E-A947-70E740481C1C}">
                <a14:useLocalDpi xmlns:a14="http://schemas.microsoft.com/office/drawing/2010/main" val="0"/>
              </a:ext>
            </a:extLst>
          </a:blip>
          <a:srcRect l="5809" t="13446" r="3519" b="11969"/>
          <a:stretch/>
        </p:blipFill>
        <p:spPr bwMode="auto">
          <a:xfrm>
            <a:off x="8534399" y="2163049"/>
            <a:ext cx="3247293" cy="355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98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8D4E441-824A-40FD-B3DB-CDDA283B86DE}"/>
              </a:ext>
            </a:extLst>
          </p:cNvPr>
          <p:cNvPicPr>
            <a:picLocks noChangeAspect="1"/>
          </p:cNvPicPr>
          <p:nvPr/>
        </p:nvPicPr>
        <p:blipFill rotWithShape="1">
          <a:blip r:embed="rId2"/>
          <a:srcRect l="19346" t="16785" r="25262" b="12157"/>
          <a:stretch/>
        </p:blipFill>
        <p:spPr>
          <a:xfrm>
            <a:off x="3986914" y="3364076"/>
            <a:ext cx="2837607" cy="2275108"/>
          </a:xfrm>
          <a:prstGeom prst="rect">
            <a:avLst/>
          </a:prstGeom>
        </p:spPr>
      </p:pic>
      <p:pic>
        <p:nvPicPr>
          <p:cNvPr id="7" name="Picture 6">
            <a:extLst>
              <a:ext uri="{FF2B5EF4-FFF2-40B4-BE49-F238E27FC236}">
                <a16:creationId xmlns="" xmlns:a16="http://schemas.microsoft.com/office/drawing/2014/main" id="{6C99E9DB-78AD-488F-950C-C97D1ECA62CD}"/>
              </a:ext>
            </a:extLst>
          </p:cNvPr>
          <p:cNvPicPr>
            <a:picLocks noChangeAspect="1"/>
          </p:cNvPicPr>
          <p:nvPr/>
        </p:nvPicPr>
        <p:blipFill rotWithShape="1">
          <a:blip/>
          <a:srcRect l="23464" t="18196" r="21339" b="13098"/>
          <a:stretch/>
        </p:blipFill>
        <p:spPr>
          <a:xfrm>
            <a:off x="805514" y="3342630"/>
            <a:ext cx="2924396" cy="2275108"/>
          </a:xfrm>
          <a:prstGeom prst="rect">
            <a:avLst/>
          </a:prstGeom>
        </p:spPr>
      </p:pic>
      <p:pic>
        <p:nvPicPr>
          <p:cNvPr id="9" name="Picture 8">
            <a:extLst>
              <a:ext uri="{FF2B5EF4-FFF2-40B4-BE49-F238E27FC236}">
                <a16:creationId xmlns="" xmlns:a16="http://schemas.microsoft.com/office/drawing/2014/main" id="{65144564-EFAA-4C0B-8323-1712A382DEAA}"/>
              </a:ext>
            </a:extLst>
          </p:cNvPr>
          <p:cNvPicPr>
            <a:picLocks noChangeAspect="1"/>
          </p:cNvPicPr>
          <p:nvPr/>
        </p:nvPicPr>
        <p:blipFill rotWithShape="1">
          <a:blip/>
          <a:srcRect l="21503" t="18065" r="21340" b="12941"/>
          <a:stretch/>
        </p:blipFill>
        <p:spPr>
          <a:xfrm>
            <a:off x="892303" y="871439"/>
            <a:ext cx="2837606" cy="2140772"/>
          </a:xfrm>
          <a:prstGeom prst="rect">
            <a:avLst/>
          </a:prstGeom>
        </p:spPr>
      </p:pic>
      <p:pic>
        <p:nvPicPr>
          <p:cNvPr id="11" name="Picture 10">
            <a:extLst>
              <a:ext uri="{FF2B5EF4-FFF2-40B4-BE49-F238E27FC236}">
                <a16:creationId xmlns="" xmlns:a16="http://schemas.microsoft.com/office/drawing/2014/main" id="{8510ABF3-8D6E-4E4E-8A94-7CA6C627CDC9}"/>
              </a:ext>
            </a:extLst>
          </p:cNvPr>
          <p:cNvPicPr>
            <a:picLocks noChangeAspect="1"/>
          </p:cNvPicPr>
          <p:nvPr/>
        </p:nvPicPr>
        <p:blipFill rotWithShape="1">
          <a:blip/>
          <a:srcRect l="27583" t="25569" r="18888" b="12941"/>
          <a:stretch/>
        </p:blipFill>
        <p:spPr>
          <a:xfrm>
            <a:off x="4000671" y="871439"/>
            <a:ext cx="2956134" cy="2122352"/>
          </a:xfrm>
          <a:prstGeom prst="rect">
            <a:avLst/>
          </a:prstGeom>
        </p:spPr>
      </p:pic>
      <p:pic>
        <p:nvPicPr>
          <p:cNvPr id="13" name="Picture 12">
            <a:extLst>
              <a:ext uri="{FF2B5EF4-FFF2-40B4-BE49-F238E27FC236}">
                <a16:creationId xmlns="" xmlns:a16="http://schemas.microsoft.com/office/drawing/2014/main" id="{1D28737E-43BD-4A5A-B499-41501EA0249D}"/>
              </a:ext>
            </a:extLst>
          </p:cNvPr>
          <p:cNvPicPr>
            <a:picLocks noChangeAspect="1"/>
          </p:cNvPicPr>
          <p:nvPr/>
        </p:nvPicPr>
        <p:blipFill rotWithShape="1">
          <a:blip r:embed="rId3"/>
          <a:srcRect l="24493" t="17098" r="21144" b="25216"/>
          <a:stretch/>
        </p:blipFill>
        <p:spPr>
          <a:xfrm>
            <a:off x="7341854" y="308110"/>
            <a:ext cx="3384935" cy="2244918"/>
          </a:xfrm>
          <a:prstGeom prst="rect">
            <a:avLst/>
          </a:prstGeom>
        </p:spPr>
      </p:pic>
      <p:pic>
        <p:nvPicPr>
          <p:cNvPr id="17" name="Picture 16">
            <a:extLst>
              <a:ext uri="{FF2B5EF4-FFF2-40B4-BE49-F238E27FC236}">
                <a16:creationId xmlns="" xmlns:a16="http://schemas.microsoft.com/office/drawing/2014/main" id="{63C5E28C-C43D-487A-AA47-6D5AD179357C}"/>
              </a:ext>
            </a:extLst>
          </p:cNvPr>
          <p:cNvPicPr>
            <a:picLocks noChangeAspect="1"/>
          </p:cNvPicPr>
          <p:nvPr/>
        </p:nvPicPr>
        <p:blipFill rotWithShape="1">
          <a:blip r:embed="rId4"/>
          <a:srcRect l="18758" t="13961" r="37331" b="11216"/>
          <a:stretch/>
        </p:blipFill>
        <p:spPr>
          <a:xfrm>
            <a:off x="7347881" y="2687496"/>
            <a:ext cx="3378898" cy="3598433"/>
          </a:xfrm>
          <a:prstGeom prst="rect">
            <a:avLst/>
          </a:prstGeom>
        </p:spPr>
      </p:pic>
      <p:cxnSp>
        <p:nvCxnSpPr>
          <p:cNvPr id="19" name="Straight Connector 18">
            <a:extLst>
              <a:ext uri="{FF2B5EF4-FFF2-40B4-BE49-F238E27FC236}">
                <a16:creationId xmlns="" xmlns:a16="http://schemas.microsoft.com/office/drawing/2014/main" id="{DF4ACBDB-13DB-4B02-8F69-CF1C4EA02E23}"/>
              </a:ext>
            </a:extLst>
          </p:cNvPr>
          <p:cNvCxnSpPr>
            <a:cxnSpLocks/>
          </p:cNvCxnSpPr>
          <p:nvPr/>
        </p:nvCxnSpPr>
        <p:spPr>
          <a:xfrm>
            <a:off x="3857821" y="564847"/>
            <a:ext cx="0" cy="5330413"/>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 xmlns:a16="http://schemas.microsoft.com/office/drawing/2014/main" id="{9D0DCCEA-2212-4AD2-A6BF-CB9588CB9A8A}"/>
              </a:ext>
            </a:extLst>
          </p:cNvPr>
          <p:cNvCxnSpPr>
            <a:cxnSpLocks/>
          </p:cNvCxnSpPr>
          <p:nvPr/>
        </p:nvCxnSpPr>
        <p:spPr>
          <a:xfrm>
            <a:off x="892303" y="3164609"/>
            <a:ext cx="6175471"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 xmlns:a16="http://schemas.microsoft.com/office/drawing/2014/main" id="{C4F67ED3-85C2-4435-9335-40BFE5F8DB1C}"/>
              </a:ext>
            </a:extLst>
          </p:cNvPr>
          <p:cNvSpPr txBox="1"/>
          <p:nvPr/>
        </p:nvSpPr>
        <p:spPr>
          <a:xfrm>
            <a:off x="2078397" y="272459"/>
            <a:ext cx="378630" cy="584775"/>
          </a:xfrm>
          <a:prstGeom prst="rect">
            <a:avLst/>
          </a:prstGeom>
          <a:noFill/>
        </p:spPr>
        <p:txBody>
          <a:bodyPr wrap="square" rtlCol="0">
            <a:spAutoFit/>
          </a:bodyPr>
          <a:lstStyle/>
          <a:p>
            <a:r>
              <a:rPr lang="en-US" sz="3200" b="1" dirty="0">
                <a:solidFill>
                  <a:schemeClr val="accent2"/>
                </a:solidFill>
              </a:rPr>
              <a:t>S</a:t>
            </a:r>
          </a:p>
        </p:txBody>
      </p:sp>
      <p:sp>
        <p:nvSpPr>
          <p:cNvPr id="24" name="TextBox 23">
            <a:extLst>
              <a:ext uri="{FF2B5EF4-FFF2-40B4-BE49-F238E27FC236}">
                <a16:creationId xmlns="" xmlns:a16="http://schemas.microsoft.com/office/drawing/2014/main" id="{312555E6-B447-44D1-BBD6-34556AAD7ECC}"/>
              </a:ext>
            </a:extLst>
          </p:cNvPr>
          <p:cNvSpPr txBox="1"/>
          <p:nvPr/>
        </p:nvSpPr>
        <p:spPr>
          <a:xfrm>
            <a:off x="5258616" y="286664"/>
            <a:ext cx="556563" cy="584775"/>
          </a:xfrm>
          <a:prstGeom prst="rect">
            <a:avLst/>
          </a:prstGeom>
          <a:noFill/>
        </p:spPr>
        <p:txBody>
          <a:bodyPr wrap="square" rtlCol="0">
            <a:spAutoFit/>
          </a:bodyPr>
          <a:lstStyle/>
          <a:p>
            <a:r>
              <a:rPr lang="en-US" sz="3200" b="1" dirty="0">
                <a:solidFill>
                  <a:schemeClr val="accent2"/>
                </a:solidFill>
              </a:rPr>
              <a:t>W</a:t>
            </a:r>
          </a:p>
        </p:txBody>
      </p:sp>
      <p:sp>
        <p:nvSpPr>
          <p:cNvPr id="25" name="TextBox 24">
            <a:extLst>
              <a:ext uri="{FF2B5EF4-FFF2-40B4-BE49-F238E27FC236}">
                <a16:creationId xmlns="" xmlns:a16="http://schemas.microsoft.com/office/drawing/2014/main" id="{D5F5B23F-7D63-459C-88D5-5CA6CBCD90BC}"/>
              </a:ext>
            </a:extLst>
          </p:cNvPr>
          <p:cNvSpPr txBox="1"/>
          <p:nvPr/>
        </p:nvSpPr>
        <p:spPr>
          <a:xfrm>
            <a:off x="1792855" y="5709298"/>
            <a:ext cx="378630" cy="584775"/>
          </a:xfrm>
          <a:prstGeom prst="rect">
            <a:avLst/>
          </a:prstGeom>
          <a:noFill/>
        </p:spPr>
        <p:txBody>
          <a:bodyPr wrap="square" rtlCol="0">
            <a:spAutoFit/>
          </a:bodyPr>
          <a:lstStyle/>
          <a:p>
            <a:r>
              <a:rPr lang="en-US" sz="3200" b="1" dirty="0">
                <a:solidFill>
                  <a:schemeClr val="accent2"/>
                </a:solidFill>
              </a:rPr>
              <a:t>O</a:t>
            </a:r>
          </a:p>
        </p:txBody>
      </p:sp>
      <p:sp>
        <p:nvSpPr>
          <p:cNvPr id="26" name="TextBox 25">
            <a:extLst>
              <a:ext uri="{FF2B5EF4-FFF2-40B4-BE49-F238E27FC236}">
                <a16:creationId xmlns="" xmlns:a16="http://schemas.microsoft.com/office/drawing/2014/main" id="{BB6E506D-4037-49A9-B90D-905A1C829781}"/>
              </a:ext>
            </a:extLst>
          </p:cNvPr>
          <p:cNvSpPr txBox="1"/>
          <p:nvPr/>
        </p:nvSpPr>
        <p:spPr>
          <a:xfrm>
            <a:off x="5144005" y="5661550"/>
            <a:ext cx="388248" cy="584775"/>
          </a:xfrm>
          <a:prstGeom prst="rect">
            <a:avLst/>
          </a:prstGeom>
          <a:noFill/>
        </p:spPr>
        <p:txBody>
          <a:bodyPr wrap="none" rtlCol="0">
            <a:spAutoFit/>
          </a:bodyPr>
          <a:lstStyle/>
          <a:p>
            <a:r>
              <a:rPr lang="en-US" sz="3200" b="1" dirty="0">
                <a:solidFill>
                  <a:schemeClr val="accent2"/>
                </a:solidFill>
              </a:rPr>
              <a:t>T</a:t>
            </a:r>
          </a:p>
        </p:txBody>
      </p:sp>
    </p:spTree>
    <p:extLst>
      <p:ext uri="{BB962C8B-B14F-4D97-AF65-F5344CB8AC3E}">
        <p14:creationId xmlns:p14="http://schemas.microsoft.com/office/powerpoint/2010/main" val="3353012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297066D-230A-4D6F-B654-7B80D751A170}"/>
              </a:ext>
            </a:extLst>
          </p:cNvPr>
          <p:cNvSpPr txBox="1"/>
          <p:nvPr/>
        </p:nvSpPr>
        <p:spPr>
          <a:xfrm>
            <a:off x="1066800" y="264220"/>
            <a:ext cx="6096000" cy="369332"/>
          </a:xfrm>
          <a:prstGeom prst="rect">
            <a:avLst/>
          </a:prstGeom>
          <a:noFill/>
        </p:spPr>
        <p:txBody>
          <a:bodyPr wrap="square">
            <a:spAutoFit/>
          </a:bodyPr>
          <a:lstStyle/>
          <a:p>
            <a:r>
              <a:rPr lang="fr-FR" i="1" dirty="0"/>
              <a:t>N'essayons pas de faire trop compliqué. </a:t>
            </a:r>
            <a:endParaRPr lang="en-US" i="1" dirty="0"/>
          </a:p>
        </p:txBody>
      </p:sp>
      <p:sp>
        <p:nvSpPr>
          <p:cNvPr id="4" name="Title 3">
            <a:extLst>
              <a:ext uri="{FF2B5EF4-FFF2-40B4-BE49-F238E27FC236}">
                <a16:creationId xmlns="" xmlns:a16="http://schemas.microsoft.com/office/drawing/2014/main" id="{AAE7FB44-6E20-4171-96FC-A40C85996B9F}"/>
              </a:ext>
            </a:extLst>
          </p:cNvPr>
          <p:cNvSpPr>
            <a:spLocks noGrp="1"/>
          </p:cNvSpPr>
          <p:nvPr>
            <p:ph type="title"/>
          </p:nvPr>
        </p:nvSpPr>
        <p:spPr>
          <a:xfrm>
            <a:off x="1066800" y="334586"/>
            <a:ext cx="10058400" cy="736282"/>
          </a:xfrm>
        </p:spPr>
        <p:txBody>
          <a:bodyPr>
            <a:noAutofit/>
          </a:bodyPr>
          <a:lstStyle/>
          <a:p>
            <a:r>
              <a:rPr lang="en-US" sz="2800" b="1" dirty="0"/>
              <a:t>Il </a:t>
            </a:r>
            <a:r>
              <a:rPr lang="en-US" sz="2800" b="1" dirty="0" err="1"/>
              <a:t>s’agit</a:t>
            </a:r>
            <a:r>
              <a:rPr lang="en-US" sz="2800" b="1" dirty="0"/>
              <a:t> de </a:t>
            </a:r>
            <a:r>
              <a:rPr lang="en-US" sz="2800" b="1" dirty="0" err="1"/>
              <a:t>mieux</a:t>
            </a:r>
            <a:r>
              <a:rPr lang="en-US" sz="2800" b="1" dirty="0"/>
              <a:t> </a:t>
            </a:r>
            <a:r>
              <a:rPr lang="en-US" sz="2800" b="1" dirty="0" err="1"/>
              <a:t>comprendre</a:t>
            </a:r>
            <a:r>
              <a:rPr lang="en-US" sz="2800" b="1" dirty="0"/>
              <a:t> </a:t>
            </a:r>
            <a:r>
              <a:rPr lang="en-US" sz="2800" b="1" dirty="0" err="1"/>
              <a:t>ce</a:t>
            </a:r>
            <a:r>
              <a:rPr lang="en-US" sz="2800" b="1" dirty="0"/>
              <a:t> que </a:t>
            </a:r>
            <a:r>
              <a:rPr lang="en-US" sz="2800" b="1" dirty="0" err="1"/>
              <a:t>l’Esprit</a:t>
            </a:r>
            <a:r>
              <a:rPr lang="en-US" sz="2800" b="1" dirty="0"/>
              <a:t> </a:t>
            </a:r>
            <a:r>
              <a:rPr lang="en-US" sz="2800" b="1" dirty="0" err="1"/>
              <a:t>révèle</a:t>
            </a:r>
            <a:r>
              <a:rPr lang="en-US" sz="2800" b="1" dirty="0"/>
              <a:t> au </a:t>
            </a:r>
            <a:r>
              <a:rPr lang="en-US" sz="2800" b="1" dirty="0" err="1"/>
              <a:t>groupe</a:t>
            </a:r>
            <a:endParaRPr lang="en-US" sz="2800" b="1" dirty="0"/>
          </a:p>
        </p:txBody>
      </p:sp>
      <p:pic>
        <p:nvPicPr>
          <p:cNvPr id="9" name="Picture 8">
            <a:extLst>
              <a:ext uri="{FF2B5EF4-FFF2-40B4-BE49-F238E27FC236}">
                <a16:creationId xmlns="" xmlns:a16="http://schemas.microsoft.com/office/drawing/2014/main" id="{AB9F81F5-A234-4A0D-B210-072BC565BF5A}"/>
              </a:ext>
            </a:extLst>
          </p:cNvPr>
          <p:cNvPicPr>
            <a:picLocks noChangeAspect="1"/>
          </p:cNvPicPr>
          <p:nvPr/>
        </p:nvPicPr>
        <p:blipFill>
          <a:blip r:embed="rId2"/>
          <a:stretch>
            <a:fillRect/>
          </a:stretch>
        </p:blipFill>
        <p:spPr>
          <a:xfrm>
            <a:off x="1066800" y="1392974"/>
            <a:ext cx="5975942" cy="4248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 xmlns:a16="http://schemas.microsoft.com/office/drawing/2014/main" id="{1F08ABBB-4670-4FEC-9C41-9A3D9DC9E3FA}"/>
              </a:ext>
            </a:extLst>
          </p:cNvPr>
          <p:cNvSpPr txBox="1"/>
          <p:nvPr/>
        </p:nvSpPr>
        <p:spPr>
          <a:xfrm>
            <a:off x="1186858" y="5662940"/>
            <a:ext cx="5546451" cy="523220"/>
          </a:xfrm>
          <a:prstGeom prst="rect">
            <a:avLst/>
          </a:prstGeom>
          <a:noFill/>
        </p:spPr>
        <p:txBody>
          <a:bodyPr wrap="square" rtlCol="0">
            <a:spAutoFit/>
          </a:bodyPr>
          <a:lstStyle/>
          <a:p>
            <a:pPr algn="ctr"/>
            <a:r>
              <a:rPr lang="en-US" sz="1400" dirty="0"/>
              <a:t>Il ne </a:t>
            </a:r>
            <a:r>
              <a:rPr lang="en-US" sz="1400" dirty="0" err="1"/>
              <a:t>s’agit</a:t>
            </a:r>
            <a:r>
              <a:rPr lang="en-US" sz="1400" dirty="0"/>
              <a:t> pas de </a:t>
            </a:r>
            <a:r>
              <a:rPr lang="en-US" sz="1400" dirty="0" err="1"/>
              <a:t>trouver</a:t>
            </a:r>
            <a:r>
              <a:rPr lang="en-US" sz="1400" dirty="0"/>
              <a:t> les predictions les plus précises, </a:t>
            </a:r>
            <a:r>
              <a:rPr lang="en-US" sz="1400" dirty="0" err="1"/>
              <a:t>ni</a:t>
            </a:r>
            <a:r>
              <a:rPr lang="en-US" sz="1400" dirty="0"/>
              <a:t> de faire les analyses les plus </a:t>
            </a:r>
            <a:r>
              <a:rPr lang="en-US" sz="1400" dirty="0" err="1"/>
              <a:t>intelligentes</a:t>
            </a:r>
            <a:r>
              <a:rPr lang="en-US" sz="1400" dirty="0"/>
              <a:t>…</a:t>
            </a:r>
          </a:p>
        </p:txBody>
      </p:sp>
      <p:sp>
        <p:nvSpPr>
          <p:cNvPr id="11" name="TextBox 10">
            <a:extLst>
              <a:ext uri="{FF2B5EF4-FFF2-40B4-BE49-F238E27FC236}">
                <a16:creationId xmlns="" xmlns:a16="http://schemas.microsoft.com/office/drawing/2014/main" id="{9B18BBA1-1677-4979-8945-B81C831CB29D}"/>
              </a:ext>
            </a:extLst>
          </p:cNvPr>
          <p:cNvSpPr txBox="1"/>
          <p:nvPr/>
        </p:nvSpPr>
        <p:spPr>
          <a:xfrm>
            <a:off x="1186858" y="1487977"/>
            <a:ext cx="1088118" cy="1200329"/>
          </a:xfrm>
          <a:prstGeom prst="rect">
            <a:avLst/>
          </a:prstGeom>
          <a:noFill/>
        </p:spPr>
        <p:txBody>
          <a:bodyPr wrap="none" rtlCol="0">
            <a:spAutoFit/>
          </a:bodyPr>
          <a:lstStyle/>
          <a:p>
            <a:r>
              <a:rPr lang="en-US" sz="2400" b="1" i="1" dirty="0"/>
              <a:t>Boiling</a:t>
            </a:r>
          </a:p>
          <a:p>
            <a:r>
              <a:rPr lang="en-US" sz="2400" b="1" i="1" dirty="0"/>
              <a:t>the </a:t>
            </a:r>
          </a:p>
          <a:p>
            <a:r>
              <a:rPr lang="en-US" sz="2400" b="1" i="1" dirty="0"/>
              <a:t>ocean?</a:t>
            </a:r>
          </a:p>
        </p:txBody>
      </p:sp>
      <p:pic>
        <p:nvPicPr>
          <p:cNvPr id="7" name="Picture 6">
            <a:extLst>
              <a:ext uri="{FF2B5EF4-FFF2-40B4-BE49-F238E27FC236}">
                <a16:creationId xmlns="" xmlns:a16="http://schemas.microsoft.com/office/drawing/2014/main" id="{7C779608-DF2E-462F-B969-E2D6C75D1A20}"/>
              </a:ext>
            </a:extLst>
          </p:cNvPr>
          <p:cNvPicPr>
            <a:picLocks noChangeAspect="1"/>
          </p:cNvPicPr>
          <p:nvPr/>
        </p:nvPicPr>
        <p:blipFill>
          <a:blip r:embed="rId3"/>
          <a:stretch>
            <a:fillRect/>
          </a:stretch>
        </p:blipFill>
        <p:spPr>
          <a:xfrm>
            <a:off x="7250265" y="1392974"/>
            <a:ext cx="4453247" cy="4233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1506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7">
            <a:extLst>
              <a:ext uri="{FF2B5EF4-FFF2-40B4-BE49-F238E27FC236}">
                <a16:creationId xmlns="" xmlns:a16="http://schemas.microsoft.com/office/drawing/2014/main" id="{CA222688-344A-43D2-91DD-C32E7815CD63}"/>
              </a:ext>
            </a:extLst>
          </p:cNvPr>
          <p:cNvSpPr txBox="1">
            <a:spLocks/>
          </p:cNvSpPr>
          <p:nvPr/>
        </p:nvSpPr>
        <p:spPr>
          <a:xfrm>
            <a:off x="973777" y="1066555"/>
            <a:ext cx="5383969" cy="3827946"/>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fr-FR" sz="1800" dirty="0">
                <a:solidFill>
                  <a:schemeClr val="tx1"/>
                </a:solidFill>
              </a:rPr>
              <a:t>1. Se mettre en présence</a:t>
            </a:r>
          </a:p>
          <a:p>
            <a:r>
              <a:rPr lang="fr-FR" sz="1800" dirty="0">
                <a:solidFill>
                  <a:schemeClr val="tx1"/>
                </a:solidFill>
              </a:rPr>
              <a:t>2. Effectuer un examen organisationnel</a:t>
            </a:r>
          </a:p>
          <a:p>
            <a:r>
              <a:rPr lang="fr-FR" sz="1800" dirty="0">
                <a:solidFill>
                  <a:schemeClr val="tx1"/>
                </a:solidFill>
              </a:rPr>
              <a:t>3. Se souvenir de notre Histoire Sacrée</a:t>
            </a:r>
          </a:p>
          <a:p>
            <a:r>
              <a:rPr lang="fr-FR" sz="1800" dirty="0">
                <a:solidFill>
                  <a:schemeClr val="tx1"/>
                </a:solidFill>
              </a:rPr>
              <a:t>4. Redécouvrir notre mission</a:t>
            </a:r>
          </a:p>
          <a:p>
            <a:r>
              <a:rPr lang="fr-FR" sz="1800" dirty="0">
                <a:solidFill>
                  <a:schemeClr val="tx1"/>
                </a:solidFill>
              </a:rPr>
              <a:t>5. Écouter les signes des temps (contempler et analyser le contexte: externe/interne)</a:t>
            </a:r>
          </a:p>
          <a:p>
            <a:r>
              <a:rPr lang="fr-FR" sz="1800" dirty="0">
                <a:solidFill>
                  <a:schemeClr val="tx1"/>
                </a:solidFill>
              </a:rPr>
              <a:t>6. Formuler les priorités/appel(s) apostolique(s)</a:t>
            </a:r>
          </a:p>
          <a:p>
            <a:pPr>
              <a:spcBef>
                <a:spcPts val="600"/>
              </a:spcBef>
            </a:pPr>
            <a:r>
              <a:rPr lang="fr-FR" sz="1800" dirty="0">
                <a:solidFill>
                  <a:schemeClr val="tx1"/>
                </a:solidFill>
              </a:rPr>
              <a:t>7. Définir les objectifs spécifiques </a:t>
            </a:r>
          </a:p>
          <a:p>
            <a:pPr>
              <a:spcBef>
                <a:spcPts val="200"/>
              </a:spcBef>
            </a:pPr>
            <a:r>
              <a:rPr lang="fr-FR" sz="1800" dirty="0">
                <a:solidFill>
                  <a:schemeClr val="tx1"/>
                </a:solidFill>
              </a:rPr>
              <a:t>et les plans d'action</a:t>
            </a:r>
          </a:p>
          <a:p>
            <a:r>
              <a:rPr lang="fr-FR" sz="1800" dirty="0">
                <a:solidFill>
                  <a:schemeClr val="tx1"/>
                </a:solidFill>
              </a:rPr>
              <a:t>8. Transition vers la mise en œuvre</a:t>
            </a:r>
          </a:p>
        </p:txBody>
      </p:sp>
      <p:sp>
        <p:nvSpPr>
          <p:cNvPr id="6" name="TextBox 5">
            <a:extLst>
              <a:ext uri="{FF2B5EF4-FFF2-40B4-BE49-F238E27FC236}">
                <a16:creationId xmlns="" xmlns:a16="http://schemas.microsoft.com/office/drawing/2014/main" id="{9C92BF84-73D5-4E86-8403-C164E254E4C4}"/>
              </a:ext>
            </a:extLst>
          </p:cNvPr>
          <p:cNvSpPr txBox="1"/>
          <p:nvPr/>
        </p:nvSpPr>
        <p:spPr>
          <a:xfrm>
            <a:off x="6572700" y="1066555"/>
            <a:ext cx="5171995" cy="3816429"/>
          </a:xfrm>
          <a:prstGeom prst="rect">
            <a:avLst/>
          </a:prstGeom>
          <a:noFill/>
        </p:spPr>
        <p:txBody>
          <a:bodyPr wrap="square">
            <a:spAutoFit/>
          </a:bodyPr>
          <a:lstStyle/>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1. Personal presence/examen</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2. Perform an organizational review/examen</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3. Remembering our Sacred History</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4. Rediscovering our mission</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5. Listen to the signs of the times (contemplating and analyzing the context: external and internal)</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6. Formulating priorities / apostolic call(s)</a:t>
            </a:r>
          </a:p>
          <a:p>
            <a:pPr marL="91440" indent="-91440" defTabSz="914400">
              <a:lnSpc>
                <a:spcPct val="90000"/>
              </a:lnSpc>
              <a:spcBef>
                <a:spcPts val="600"/>
              </a:spcBef>
              <a:spcAft>
                <a:spcPts val="200"/>
              </a:spcAft>
              <a:buClr>
                <a:schemeClr val="accent1"/>
              </a:buClr>
              <a:buSzPct val="100000"/>
              <a:buFont typeface="Calibri" panose="020F0502020204030204" pitchFamily="34" charset="0"/>
              <a:buChar char=" "/>
            </a:pPr>
            <a:r>
              <a:rPr lang="en-US" dirty="0">
                <a:solidFill>
                  <a:schemeClr val="accent1"/>
                </a:solidFill>
              </a:rPr>
              <a:t>7. Defining specific objectives </a:t>
            </a:r>
          </a:p>
          <a:p>
            <a:pPr marL="91440" indent="-91440" defTabSz="914400">
              <a:lnSpc>
                <a:spcPct val="90000"/>
              </a:lnSpc>
              <a:spcBef>
                <a:spcPts val="200"/>
              </a:spcBef>
              <a:spcAft>
                <a:spcPts val="200"/>
              </a:spcAft>
              <a:buClr>
                <a:schemeClr val="accent1"/>
              </a:buClr>
              <a:buSzPct val="100000"/>
              <a:buFont typeface="Calibri" panose="020F0502020204030204" pitchFamily="34" charset="0"/>
              <a:buChar char=" "/>
            </a:pPr>
            <a:r>
              <a:rPr lang="en-US" dirty="0">
                <a:solidFill>
                  <a:schemeClr val="accent1"/>
                </a:solidFill>
              </a:rPr>
              <a:t>and action plans</a:t>
            </a:r>
          </a:p>
          <a:p>
            <a:pPr marL="91440" indent="-91440" defTabSz="914400">
              <a:lnSpc>
                <a:spcPct val="90000"/>
              </a:lnSpc>
              <a:spcBef>
                <a:spcPts val="1200"/>
              </a:spcBef>
              <a:spcAft>
                <a:spcPts val="200"/>
              </a:spcAft>
              <a:buClr>
                <a:schemeClr val="accent1"/>
              </a:buClr>
              <a:buSzPct val="100000"/>
              <a:buFont typeface="Calibri" panose="020F0502020204030204" pitchFamily="34" charset="0"/>
              <a:buChar char=" "/>
            </a:pPr>
            <a:r>
              <a:rPr lang="en-US" dirty="0">
                <a:solidFill>
                  <a:schemeClr val="accent1"/>
                </a:solidFill>
              </a:rPr>
              <a:t>8. Transition to implementation</a:t>
            </a:r>
          </a:p>
        </p:txBody>
      </p:sp>
      <p:sp>
        <p:nvSpPr>
          <p:cNvPr id="8" name="TextBox 7">
            <a:extLst>
              <a:ext uri="{FF2B5EF4-FFF2-40B4-BE49-F238E27FC236}">
                <a16:creationId xmlns="" xmlns:a16="http://schemas.microsoft.com/office/drawing/2014/main" id="{BA5AA97B-4D8F-4333-80CB-6AD2AAE6A45F}"/>
              </a:ext>
            </a:extLst>
          </p:cNvPr>
          <p:cNvSpPr txBox="1"/>
          <p:nvPr/>
        </p:nvSpPr>
        <p:spPr>
          <a:xfrm>
            <a:off x="1897078" y="91814"/>
            <a:ext cx="8921336" cy="369332"/>
          </a:xfrm>
          <a:prstGeom prst="rect">
            <a:avLst/>
          </a:prstGeom>
          <a:noFill/>
        </p:spPr>
        <p:txBody>
          <a:bodyPr wrap="square">
            <a:spAutoFit/>
          </a:bodyPr>
          <a:lstStyle/>
          <a:p>
            <a:r>
              <a:rPr lang="fr-FR" dirty="0"/>
              <a:t>Appel à une communication qui soit vraiment au service de la vie d’ESDAC et de sa mission.</a:t>
            </a:r>
          </a:p>
        </p:txBody>
      </p:sp>
      <p:sp>
        <p:nvSpPr>
          <p:cNvPr id="10" name="TextBox 9">
            <a:extLst>
              <a:ext uri="{FF2B5EF4-FFF2-40B4-BE49-F238E27FC236}">
                <a16:creationId xmlns="" xmlns:a16="http://schemas.microsoft.com/office/drawing/2014/main" id="{461B6560-EBDE-4634-AACF-3F4E9764F67A}"/>
              </a:ext>
            </a:extLst>
          </p:cNvPr>
          <p:cNvSpPr txBox="1"/>
          <p:nvPr/>
        </p:nvSpPr>
        <p:spPr>
          <a:xfrm>
            <a:off x="2526469" y="364044"/>
            <a:ext cx="7662553" cy="369332"/>
          </a:xfrm>
          <a:prstGeom prst="rect">
            <a:avLst/>
          </a:prstGeom>
          <a:noFill/>
        </p:spPr>
        <p:txBody>
          <a:bodyPr wrap="square">
            <a:spAutoFit/>
          </a:bodyPr>
          <a:lstStyle/>
          <a:p>
            <a:r>
              <a:rPr lang="en-US" i="1" dirty="0">
                <a:solidFill>
                  <a:schemeClr val="accent1"/>
                </a:solidFill>
              </a:rPr>
              <a:t>Call for communication that is truly at the service of ESDAC's life and its mission.</a:t>
            </a:r>
          </a:p>
        </p:txBody>
      </p:sp>
      <p:sp>
        <p:nvSpPr>
          <p:cNvPr id="11" name="Rectangle 10">
            <a:extLst>
              <a:ext uri="{FF2B5EF4-FFF2-40B4-BE49-F238E27FC236}">
                <a16:creationId xmlns="" xmlns:a16="http://schemas.microsoft.com/office/drawing/2014/main" id="{D81F0715-3E93-43E0-94E3-7FCCA878C518}"/>
              </a:ext>
            </a:extLst>
          </p:cNvPr>
          <p:cNvSpPr/>
          <p:nvPr/>
        </p:nvSpPr>
        <p:spPr>
          <a:xfrm>
            <a:off x="959829" y="2735663"/>
            <a:ext cx="10630488" cy="1693833"/>
          </a:xfrm>
          <a:prstGeom prst="rect">
            <a:avLst/>
          </a:prstGeom>
          <a:solidFill>
            <a:srgbClr val="D4EAF3">
              <a:alpha val="32157"/>
            </a:srgbClr>
          </a:solid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pic>
        <p:nvPicPr>
          <p:cNvPr id="12" name="Picture 11">
            <a:extLst>
              <a:ext uri="{FF2B5EF4-FFF2-40B4-BE49-F238E27FC236}">
                <a16:creationId xmlns="" xmlns:a16="http://schemas.microsoft.com/office/drawing/2014/main" id="{B35C2309-82FF-4424-8FE7-07E6DAC610FE}"/>
              </a:ext>
            </a:extLst>
          </p:cNvPr>
          <p:cNvPicPr>
            <a:picLocks noChangeAspect="1"/>
          </p:cNvPicPr>
          <p:nvPr/>
        </p:nvPicPr>
        <p:blipFill>
          <a:blip r:embed="rId2"/>
          <a:stretch>
            <a:fillRect/>
          </a:stretch>
        </p:blipFill>
        <p:spPr>
          <a:xfrm>
            <a:off x="810403" y="5036583"/>
            <a:ext cx="1018397" cy="968241"/>
          </a:xfrm>
          <a:prstGeom prst="rect">
            <a:avLst/>
          </a:prstGeom>
        </p:spPr>
      </p:pic>
      <p:pic>
        <p:nvPicPr>
          <p:cNvPr id="13" name="Picture 12">
            <a:extLst>
              <a:ext uri="{FF2B5EF4-FFF2-40B4-BE49-F238E27FC236}">
                <a16:creationId xmlns="" xmlns:a16="http://schemas.microsoft.com/office/drawing/2014/main" id="{4CF2660A-38B9-450A-93CC-F14066B52E30}"/>
              </a:ext>
            </a:extLst>
          </p:cNvPr>
          <p:cNvPicPr>
            <a:picLocks noChangeAspect="1"/>
          </p:cNvPicPr>
          <p:nvPr/>
        </p:nvPicPr>
        <p:blipFill>
          <a:blip r:embed="rId3"/>
          <a:stretch>
            <a:fillRect/>
          </a:stretch>
        </p:blipFill>
        <p:spPr>
          <a:xfrm>
            <a:off x="1875425" y="5029899"/>
            <a:ext cx="1361750" cy="968241"/>
          </a:xfrm>
          <a:prstGeom prst="rect">
            <a:avLst/>
          </a:prstGeom>
        </p:spPr>
      </p:pic>
      <p:pic>
        <p:nvPicPr>
          <p:cNvPr id="1028" name="Picture 4" descr="5 tips for ventilation to reduce COVID risk at home and work">
            <a:extLst>
              <a:ext uri="{FF2B5EF4-FFF2-40B4-BE49-F238E27FC236}">
                <a16:creationId xmlns="" xmlns:a16="http://schemas.microsoft.com/office/drawing/2014/main" id="{D920C206-B2AE-42E1-A7AF-7D59E9DD25D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04" r="9961"/>
          <a:stretch/>
        </p:blipFill>
        <p:spPr bwMode="auto">
          <a:xfrm>
            <a:off x="4789497" y="5029900"/>
            <a:ext cx="1563802" cy="9709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rienter, plan... Comment utiliser une boussole ?">
            <a:extLst>
              <a:ext uri="{FF2B5EF4-FFF2-40B4-BE49-F238E27FC236}">
                <a16:creationId xmlns="" xmlns:a16="http://schemas.microsoft.com/office/drawing/2014/main" id="{F94C9402-AA90-41AB-990C-F0D2B862D1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7756" y="5010956"/>
            <a:ext cx="1527866" cy="102061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A802600C-1B69-44E2-BD12-E88A422B369E}"/>
              </a:ext>
            </a:extLst>
          </p:cNvPr>
          <p:cNvPicPr>
            <a:picLocks noChangeAspect="1"/>
          </p:cNvPicPr>
          <p:nvPr/>
        </p:nvPicPr>
        <p:blipFill>
          <a:blip r:embed="rId6"/>
          <a:stretch>
            <a:fillRect/>
          </a:stretch>
        </p:blipFill>
        <p:spPr>
          <a:xfrm>
            <a:off x="3318592" y="5029899"/>
            <a:ext cx="1446449" cy="964299"/>
          </a:xfrm>
          <a:prstGeom prst="rect">
            <a:avLst/>
          </a:prstGeom>
        </p:spPr>
      </p:pic>
      <p:pic>
        <p:nvPicPr>
          <p:cNvPr id="17" name="Picture 16">
            <a:extLst>
              <a:ext uri="{FF2B5EF4-FFF2-40B4-BE49-F238E27FC236}">
                <a16:creationId xmlns="" xmlns:a16="http://schemas.microsoft.com/office/drawing/2014/main" id="{F254AC70-3156-4784-9921-37D4C475C54D}"/>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Texturizer/>
                    </a14:imgEffect>
                  </a14:imgLayer>
                </a14:imgProps>
              </a:ext>
            </a:extLst>
          </a:blip>
          <a:srcRect t="35633" b="35146"/>
          <a:stretch/>
        </p:blipFill>
        <p:spPr>
          <a:xfrm>
            <a:off x="7930079" y="5010957"/>
            <a:ext cx="3529603" cy="1031378"/>
          </a:xfrm>
          <a:prstGeom prst="rect">
            <a:avLst/>
          </a:prstGeom>
        </p:spPr>
      </p:pic>
      <p:sp>
        <p:nvSpPr>
          <p:cNvPr id="18" name="TextBox 17">
            <a:extLst>
              <a:ext uri="{FF2B5EF4-FFF2-40B4-BE49-F238E27FC236}">
                <a16:creationId xmlns="" xmlns:a16="http://schemas.microsoft.com/office/drawing/2014/main" id="{140837A5-F4DA-4054-8F24-5124E6DEF416}"/>
              </a:ext>
            </a:extLst>
          </p:cNvPr>
          <p:cNvSpPr txBox="1"/>
          <p:nvPr/>
        </p:nvSpPr>
        <p:spPr>
          <a:xfrm>
            <a:off x="2168212" y="6000824"/>
            <a:ext cx="8213723" cy="307777"/>
          </a:xfrm>
          <a:prstGeom prst="rect">
            <a:avLst/>
          </a:prstGeom>
          <a:noFill/>
        </p:spPr>
        <p:txBody>
          <a:bodyPr wrap="none" rtlCol="0">
            <a:spAutoFit/>
          </a:bodyPr>
          <a:lstStyle/>
          <a:p>
            <a:r>
              <a:rPr lang="en-US" sz="1400" dirty="0" err="1"/>
              <a:t>Approfondir</a:t>
            </a:r>
            <a:r>
              <a:rPr lang="en-US" sz="1400" dirty="0"/>
              <a:t> le </a:t>
            </a:r>
            <a:r>
              <a:rPr lang="en-US" sz="1400" dirty="0" err="1"/>
              <a:t>discernement</a:t>
            </a:r>
            <a:r>
              <a:rPr lang="en-US" sz="1400" dirty="0"/>
              <a:t> – </a:t>
            </a:r>
            <a:r>
              <a:rPr lang="en-US" sz="1400" dirty="0" err="1"/>
              <a:t>Rester</a:t>
            </a:r>
            <a:r>
              <a:rPr lang="en-US" sz="1400" dirty="0"/>
              <a:t> </a:t>
            </a:r>
            <a:r>
              <a:rPr lang="en-US" sz="1400" dirty="0" err="1"/>
              <a:t>ouverts</a:t>
            </a:r>
            <a:r>
              <a:rPr lang="en-US" sz="1400" dirty="0"/>
              <a:t> au travail de </a:t>
            </a:r>
            <a:r>
              <a:rPr lang="en-US" sz="1400" dirty="0" err="1"/>
              <a:t>l’esprit</a:t>
            </a:r>
            <a:r>
              <a:rPr lang="en-US" sz="1400" dirty="0"/>
              <a:t> – </a:t>
            </a:r>
            <a:r>
              <a:rPr lang="en-US" sz="1400" dirty="0" err="1"/>
              <a:t>S’aligner</a:t>
            </a:r>
            <a:r>
              <a:rPr lang="en-US" sz="1400" dirty="0"/>
              <a:t> avec le Qui et le </a:t>
            </a:r>
            <a:r>
              <a:rPr lang="en-US" sz="1400" dirty="0" err="1"/>
              <a:t>Pourquoi</a:t>
            </a:r>
            <a:r>
              <a:rPr lang="en-US" sz="1400" dirty="0"/>
              <a:t> - </a:t>
            </a:r>
            <a:r>
              <a:rPr lang="en-US" sz="1400" dirty="0" err="1"/>
              <a:t>Itérer</a:t>
            </a:r>
            <a:endParaRPr lang="en-US" sz="1400" dirty="0"/>
          </a:p>
        </p:txBody>
      </p:sp>
    </p:spTree>
    <p:extLst>
      <p:ext uri="{BB962C8B-B14F-4D97-AF65-F5344CB8AC3E}">
        <p14:creationId xmlns:p14="http://schemas.microsoft.com/office/powerpoint/2010/main" val="183306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296FBB6A-72EF-430E-85F4-AB161D6F2F85}"/>
              </a:ext>
            </a:extLst>
          </p:cNvPr>
          <p:cNvSpPr>
            <a:spLocks noGrp="1"/>
          </p:cNvSpPr>
          <p:nvPr>
            <p:ph type="title"/>
          </p:nvPr>
        </p:nvSpPr>
        <p:spPr>
          <a:xfrm>
            <a:off x="1066800" y="434696"/>
            <a:ext cx="10058400" cy="710093"/>
          </a:xfrm>
        </p:spPr>
        <p:txBody>
          <a:bodyPr>
            <a:noAutofit/>
          </a:bodyPr>
          <a:lstStyle/>
          <a:p>
            <a:r>
              <a:rPr lang="fr-BE" sz="3200" b="1" dirty="0">
                <a:latin typeface="+mn-lt"/>
              </a:rPr>
              <a:t>Discernement en Commun et Planification Apostolique</a:t>
            </a:r>
            <a:r>
              <a:rPr lang="fr-BE" sz="3200" dirty="0">
                <a:latin typeface="+mn-lt"/>
              </a:rPr>
              <a:t/>
            </a:r>
            <a:br>
              <a:rPr lang="fr-BE" sz="3200" dirty="0">
                <a:latin typeface="+mn-lt"/>
              </a:rPr>
            </a:br>
            <a:r>
              <a:rPr lang="en-US" sz="2000" b="1" dirty="0">
                <a:latin typeface="+mn-lt"/>
              </a:rPr>
              <a:t>Discernment in Common and Apostolic Planning (DICAP)</a:t>
            </a:r>
            <a:endParaRPr lang="en-US" sz="3200" b="1" dirty="0"/>
          </a:p>
        </p:txBody>
      </p:sp>
      <p:sp>
        <p:nvSpPr>
          <p:cNvPr id="6" name="Espace réservé du contenu 2">
            <a:extLst>
              <a:ext uri="{FF2B5EF4-FFF2-40B4-BE49-F238E27FC236}">
                <a16:creationId xmlns="" xmlns:a16="http://schemas.microsoft.com/office/drawing/2014/main" id="{67F34946-BE19-4B61-A6C4-DD2C1598325E}"/>
              </a:ext>
            </a:extLst>
          </p:cNvPr>
          <p:cNvSpPr txBox="1">
            <a:spLocks/>
          </p:cNvSpPr>
          <p:nvPr/>
        </p:nvSpPr>
        <p:spPr>
          <a:xfrm>
            <a:off x="1060654" y="1570615"/>
            <a:ext cx="10051026" cy="432873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indent="-225425">
              <a:buFont typeface="Arial" panose="020B0604020202020204" pitchFamily="34" charset="0"/>
              <a:buChar char="•"/>
            </a:pPr>
            <a:r>
              <a:rPr lang="fr-BE" b="1" dirty="0">
                <a:solidFill>
                  <a:schemeClr val="accent1"/>
                </a:solidFill>
              </a:rPr>
              <a:t>Octobre- Novembre 2016 : </a:t>
            </a:r>
            <a:r>
              <a:rPr lang="fr-BE" dirty="0"/>
              <a:t>36</a:t>
            </a:r>
            <a:r>
              <a:rPr lang="fr-BE" baseline="30000" dirty="0"/>
              <a:t>ème</a:t>
            </a:r>
            <a:r>
              <a:rPr lang="fr-BE" dirty="0"/>
              <a:t> Congrégation Générale</a:t>
            </a:r>
          </a:p>
          <a:p>
            <a:pPr marL="292608" lvl="1" indent="0">
              <a:buNone/>
            </a:pPr>
            <a:r>
              <a:rPr lang="fr-BE" dirty="0">
                <a:solidFill>
                  <a:schemeClr val="accent4">
                    <a:lumMod val="75000"/>
                  </a:schemeClr>
                </a:solidFill>
              </a:rPr>
              <a:t>« </a:t>
            </a:r>
            <a:r>
              <a:rPr lang="fr-BE" i="1" dirty="0">
                <a:solidFill>
                  <a:schemeClr val="accent4">
                    <a:lumMod val="75000"/>
                  </a:schemeClr>
                </a:solidFill>
              </a:rPr>
              <a:t>Un outil essentiel pour donner du souffle au discernement communautaire apostolique est la conversation spirituelle » (D1,12). </a:t>
            </a:r>
          </a:p>
          <a:p>
            <a:pPr marL="292608" lvl="1" indent="0">
              <a:buNone/>
            </a:pPr>
            <a:r>
              <a:rPr lang="fr-BE" i="1" dirty="0">
                <a:solidFill>
                  <a:schemeClr val="accent4">
                    <a:lumMod val="75000"/>
                  </a:schemeClr>
                </a:solidFill>
              </a:rPr>
              <a:t>« Par une pratique cohérente et participative du discernement nous nous assurons qu’une planification apostolique en continu (incluant les phases de mise en œuvre, de suivi et d’évaluation) soit partie intégrante de tout ministère jésuite » (D.2,5).</a:t>
            </a:r>
          </a:p>
          <a:p>
            <a:pPr marL="225425" indent="-225425">
              <a:buFont typeface="Arial" panose="020B0604020202020204" pitchFamily="34" charset="0"/>
              <a:buChar char="•"/>
            </a:pPr>
            <a:r>
              <a:rPr lang="fr-BE" b="1" dirty="0">
                <a:solidFill>
                  <a:schemeClr val="accent1"/>
                </a:solidFill>
              </a:rPr>
              <a:t>27 Septembre 2017 : </a:t>
            </a:r>
            <a:r>
              <a:rPr lang="fr-BE" dirty="0"/>
              <a:t>Lettre du P. Arturo Sosa : « Sur le discernement en commun ».</a:t>
            </a:r>
          </a:p>
          <a:p>
            <a:pPr marL="225425" indent="-225425">
              <a:buFont typeface="Arial" panose="020B0604020202020204" pitchFamily="34" charset="0"/>
              <a:buChar char="•"/>
            </a:pPr>
            <a:r>
              <a:rPr lang="fr-BE" b="1" dirty="0">
                <a:solidFill>
                  <a:schemeClr val="accent1"/>
                </a:solidFill>
              </a:rPr>
              <a:t>5-9 Février 2018 : </a:t>
            </a:r>
            <a:r>
              <a:rPr lang="fr-BE" dirty="0"/>
              <a:t>Session DICAP de 5 jours à Rome organisée par John </a:t>
            </a:r>
            <a:r>
              <a:rPr lang="fr-BE" dirty="0" err="1"/>
              <a:t>Dardis</a:t>
            </a:r>
            <a:r>
              <a:rPr lang="fr-BE" dirty="0"/>
              <a:t> avec des « experts » venus du monde entier. </a:t>
            </a:r>
          </a:p>
          <a:p>
            <a:pPr marL="225425" indent="-225425">
              <a:buFont typeface="Arial" panose="020B0604020202020204" pitchFamily="34" charset="0"/>
              <a:buChar char="•"/>
            </a:pPr>
            <a:r>
              <a:rPr lang="fr-BE" b="1" dirty="0">
                <a:solidFill>
                  <a:schemeClr val="accent1"/>
                </a:solidFill>
              </a:rPr>
              <a:t>21-29 Septembre 2019 : </a:t>
            </a:r>
            <a:r>
              <a:rPr lang="fr-BE" dirty="0"/>
              <a:t>Formation Européenne DICAP à Rome (40 participants).</a:t>
            </a:r>
          </a:p>
          <a:p>
            <a:pPr>
              <a:buFont typeface="Arial" panose="020B0604020202020204" pitchFamily="34" charset="0"/>
              <a:buChar char="•"/>
            </a:pPr>
            <a:endParaRPr lang="fr-BE" dirty="0"/>
          </a:p>
        </p:txBody>
      </p:sp>
    </p:spTree>
    <p:extLst>
      <p:ext uri="{BB962C8B-B14F-4D97-AF65-F5344CB8AC3E}">
        <p14:creationId xmlns:p14="http://schemas.microsoft.com/office/powerpoint/2010/main" val="1185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 xmlns:a16="http://schemas.microsoft.com/office/drawing/2014/main" id="{B95547F9-9ED8-44B0-BF80-1DA82697F5EB}"/>
              </a:ext>
            </a:extLst>
          </p:cNvPr>
          <p:cNvSpPr txBox="1">
            <a:spLocks/>
          </p:cNvSpPr>
          <p:nvPr/>
        </p:nvSpPr>
        <p:spPr>
          <a:xfrm>
            <a:off x="1066800" y="434696"/>
            <a:ext cx="10058400" cy="71009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3200" b="1" dirty="0">
                <a:latin typeface="+mn-lt"/>
              </a:rPr>
              <a:t>Discernement en Commun et Planification Apostolique</a:t>
            </a:r>
            <a:r>
              <a:rPr lang="fr-BE" sz="3200" dirty="0">
                <a:latin typeface="+mn-lt"/>
              </a:rPr>
              <a:t/>
            </a:r>
            <a:br>
              <a:rPr lang="fr-BE" sz="3200" dirty="0">
                <a:latin typeface="+mn-lt"/>
              </a:rPr>
            </a:br>
            <a:r>
              <a:rPr lang="en-US" sz="2000" b="1" dirty="0" err="1">
                <a:latin typeface="+mn-lt"/>
              </a:rPr>
              <a:t>L’équipe</a:t>
            </a:r>
            <a:r>
              <a:rPr lang="en-US" sz="2000" b="1" dirty="0">
                <a:latin typeface="+mn-lt"/>
              </a:rPr>
              <a:t>, les </a:t>
            </a:r>
            <a:r>
              <a:rPr lang="en-US" sz="2000" b="1" dirty="0" err="1">
                <a:latin typeface="+mn-lt"/>
              </a:rPr>
              <a:t>objectifs</a:t>
            </a:r>
            <a:r>
              <a:rPr lang="en-US" sz="2000" b="1" dirty="0">
                <a:latin typeface="+mn-lt"/>
              </a:rPr>
              <a:t> de la formation et le </a:t>
            </a:r>
            <a:r>
              <a:rPr lang="en-US" sz="2000" b="1" dirty="0" err="1">
                <a:latin typeface="+mn-lt"/>
              </a:rPr>
              <a:t>contenu</a:t>
            </a:r>
            <a:endParaRPr lang="en-US" sz="3200" b="1" dirty="0"/>
          </a:p>
        </p:txBody>
      </p:sp>
      <p:pic>
        <p:nvPicPr>
          <p:cNvPr id="7" name="Picture 6">
            <a:extLst>
              <a:ext uri="{FF2B5EF4-FFF2-40B4-BE49-F238E27FC236}">
                <a16:creationId xmlns="" xmlns:a16="http://schemas.microsoft.com/office/drawing/2014/main" id="{286CC1AB-4195-4F4A-BBD7-45BB47380279}"/>
              </a:ext>
            </a:extLst>
          </p:cNvPr>
          <p:cNvPicPr>
            <a:picLocks noChangeAspect="1"/>
          </p:cNvPicPr>
          <p:nvPr/>
        </p:nvPicPr>
        <p:blipFill rotWithShape="1">
          <a:blip r:embed="rId2"/>
          <a:srcRect l="18562" t="29804" r="18399" b="10588"/>
          <a:stretch/>
        </p:blipFill>
        <p:spPr>
          <a:xfrm>
            <a:off x="4462070" y="1533237"/>
            <a:ext cx="7574303" cy="4476260"/>
          </a:xfrm>
          <a:prstGeom prst="rect">
            <a:avLst/>
          </a:prstGeom>
        </p:spPr>
      </p:pic>
      <p:pic>
        <p:nvPicPr>
          <p:cNvPr id="9" name="Picture 8">
            <a:extLst>
              <a:ext uri="{FF2B5EF4-FFF2-40B4-BE49-F238E27FC236}">
                <a16:creationId xmlns="" xmlns:a16="http://schemas.microsoft.com/office/drawing/2014/main" id="{09DB500C-2D87-4567-8AA6-7F9955DC4958}"/>
              </a:ext>
            </a:extLst>
          </p:cNvPr>
          <p:cNvPicPr>
            <a:picLocks noChangeAspect="1"/>
          </p:cNvPicPr>
          <p:nvPr/>
        </p:nvPicPr>
        <p:blipFill rotWithShape="1">
          <a:blip r:embed="rId3"/>
          <a:srcRect l="19640" t="13648" r="28735" b="11843"/>
          <a:stretch/>
        </p:blipFill>
        <p:spPr>
          <a:xfrm>
            <a:off x="236669" y="3945761"/>
            <a:ext cx="2244225" cy="2024433"/>
          </a:xfrm>
          <a:prstGeom prst="rect">
            <a:avLst/>
          </a:prstGeom>
        </p:spPr>
      </p:pic>
      <p:pic>
        <p:nvPicPr>
          <p:cNvPr id="3074" name="Picture 2" descr="Sj Europe - A Task Force on Discernment and Planning">
            <a:extLst>
              <a:ext uri="{FF2B5EF4-FFF2-40B4-BE49-F238E27FC236}">
                <a16:creationId xmlns="" xmlns:a16="http://schemas.microsoft.com/office/drawing/2014/main" id="{DDEFCE18-8CB4-4206-BD06-F81816A370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27" t="19859"/>
          <a:stretch/>
        </p:blipFill>
        <p:spPr bwMode="auto">
          <a:xfrm>
            <a:off x="236669" y="1533237"/>
            <a:ext cx="4183100" cy="23732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1F78AABE-2613-46E4-A91E-255C50B73D41}"/>
              </a:ext>
            </a:extLst>
          </p:cNvPr>
          <p:cNvPicPr>
            <a:picLocks noChangeAspect="1"/>
          </p:cNvPicPr>
          <p:nvPr/>
        </p:nvPicPr>
        <p:blipFill rotWithShape="1">
          <a:blip r:embed="rId5"/>
          <a:srcRect l="29739" t="26509" r="35359" b="13883"/>
          <a:stretch/>
        </p:blipFill>
        <p:spPr>
          <a:xfrm>
            <a:off x="2523195" y="3945761"/>
            <a:ext cx="1896574" cy="2024433"/>
          </a:xfrm>
          <a:prstGeom prst="rect">
            <a:avLst/>
          </a:prstGeom>
        </p:spPr>
      </p:pic>
    </p:spTree>
    <p:extLst>
      <p:ext uri="{BB962C8B-B14F-4D97-AF65-F5344CB8AC3E}">
        <p14:creationId xmlns:p14="http://schemas.microsoft.com/office/powerpoint/2010/main" val="366201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140A1A1D-CEAD-4BC2-BD55-111FAA3CBAC8}"/>
              </a:ext>
            </a:extLst>
          </p:cNvPr>
          <p:cNvSpPr/>
          <p:nvPr/>
        </p:nvSpPr>
        <p:spPr>
          <a:xfrm>
            <a:off x="288559" y="159671"/>
            <a:ext cx="4380424" cy="58710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rPr>
              <a:t>“QUI”</a:t>
            </a:r>
          </a:p>
          <a:p>
            <a:pPr algn="ctr"/>
            <a:r>
              <a:rPr lang="en-US" sz="2400" dirty="0">
                <a:effectLst>
                  <a:outerShdw blurRad="38100" dist="38100" dir="2700000" algn="tl">
                    <a:srgbClr val="000000">
                      <a:alpha val="43137"/>
                    </a:srgbClr>
                  </a:outerShdw>
                </a:effectLst>
              </a:rPr>
              <a:t>JOURS 1, 2, 3</a:t>
            </a:r>
            <a:endParaRPr lang="en-US" sz="1200" dirty="0">
              <a:effectLst>
                <a:outerShdw blurRad="38100" dist="38100" dir="2700000" algn="tl">
                  <a:srgbClr val="000000">
                    <a:alpha val="43137"/>
                  </a:srgbClr>
                </a:outerShdw>
              </a:effectLst>
            </a:endParaRPr>
          </a:p>
        </p:txBody>
      </p:sp>
      <p:sp>
        <p:nvSpPr>
          <p:cNvPr id="12" name="Rectangle 11">
            <a:extLst>
              <a:ext uri="{FF2B5EF4-FFF2-40B4-BE49-F238E27FC236}">
                <a16:creationId xmlns="" xmlns:a16="http://schemas.microsoft.com/office/drawing/2014/main" id="{598DBDA1-DA37-4B43-9F71-F3E51E7EFC79}"/>
              </a:ext>
            </a:extLst>
          </p:cNvPr>
          <p:cNvSpPr/>
          <p:nvPr/>
        </p:nvSpPr>
        <p:spPr>
          <a:xfrm>
            <a:off x="7858191" y="159670"/>
            <a:ext cx="3788020" cy="587100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a:p>
            <a:pPr algn="ctr"/>
            <a:r>
              <a:rPr lang="en-US" sz="3600" b="1" dirty="0">
                <a:effectLst>
                  <a:outerShdw blurRad="38100" dist="38100" dir="2700000" algn="tl">
                    <a:srgbClr val="000000">
                      <a:alpha val="43137"/>
                    </a:srgbClr>
                  </a:outerShdw>
                </a:effectLst>
              </a:rPr>
              <a:t>“COMMENT”</a:t>
            </a:r>
          </a:p>
          <a:p>
            <a:pPr algn="ctr"/>
            <a:r>
              <a:rPr lang="en-US" sz="2800" b="1" dirty="0">
                <a:effectLst>
                  <a:outerShdw blurRad="38100" dist="38100" dir="2700000" algn="tl">
                    <a:srgbClr val="000000">
                      <a:alpha val="43137"/>
                    </a:srgbClr>
                  </a:outerShdw>
                </a:effectLst>
              </a:rPr>
              <a:t>+ Temps </a:t>
            </a:r>
            <a:r>
              <a:rPr lang="en-US" sz="2800" b="1" dirty="0" err="1">
                <a:effectLst>
                  <a:outerShdw blurRad="38100" dist="38100" dir="2700000" algn="tl">
                    <a:srgbClr val="000000">
                      <a:alpha val="43137"/>
                    </a:srgbClr>
                  </a:outerShdw>
                </a:effectLst>
              </a:rPr>
              <a:t>d’intégration</a:t>
            </a:r>
            <a:endParaRPr lang="en-US" sz="2800" b="1" dirty="0">
              <a:effectLst>
                <a:outerShdw blurRad="38100" dist="38100" dir="2700000" algn="tl">
                  <a:srgbClr val="000000">
                    <a:alpha val="43137"/>
                  </a:srgbClr>
                </a:outerShdw>
              </a:effectLst>
            </a:endParaRPr>
          </a:p>
          <a:p>
            <a:pPr algn="ctr"/>
            <a:r>
              <a:rPr lang="en-US" sz="2400" dirty="0">
                <a:effectLst>
                  <a:outerShdw blurRad="38100" dist="38100" dir="2700000" algn="tl">
                    <a:srgbClr val="000000">
                      <a:alpha val="43137"/>
                    </a:srgbClr>
                  </a:outerShdw>
                </a:effectLst>
              </a:rPr>
              <a:t>JOURS 6, 7, 8</a:t>
            </a:r>
          </a:p>
          <a:p>
            <a:pPr algn="ctr"/>
            <a:endParaRPr lang="en-US" dirty="0"/>
          </a:p>
        </p:txBody>
      </p:sp>
      <p:sp>
        <p:nvSpPr>
          <p:cNvPr id="13" name="Rectangle 12">
            <a:extLst>
              <a:ext uri="{FF2B5EF4-FFF2-40B4-BE49-F238E27FC236}">
                <a16:creationId xmlns="" xmlns:a16="http://schemas.microsoft.com/office/drawing/2014/main" id="{EF524C29-4BE5-43AB-B60C-25D1CDC6168B}"/>
              </a:ext>
            </a:extLst>
          </p:cNvPr>
          <p:cNvSpPr/>
          <p:nvPr/>
        </p:nvSpPr>
        <p:spPr>
          <a:xfrm>
            <a:off x="4824581" y="159670"/>
            <a:ext cx="2889206" cy="587100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rPr>
              <a:t>“QUOI”</a:t>
            </a:r>
          </a:p>
          <a:p>
            <a:pPr algn="ctr"/>
            <a:r>
              <a:rPr lang="en-US" sz="2400" dirty="0">
                <a:effectLst>
                  <a:outerShdw blurRad="38100" dist="38100" dir="2700000" algn="tl">
                    <a:srgbClr val="000000">
                      <a:alpha val="43137"/>
                    </a:srgbClr>
                  </a:outerShdw>
                </a:effectLst>
              </a:rPr>
              <a:t>JOURS 4,5</a:t>
            </a:r>
          </a:p>
          <a:p>
            <a:pPr algn="ctr"/>
            <a:endParaRPr lang="en-US" dirty="0"/>
          </a:p>
        </p:txBody>
      </p:sp>
      <p:pic>
        <p:nvPicPr>
          <p:cNvPr id="3" name="Picture 2">
            <a:extLst>
              <a:ext uri="{FF2B5EF4-FFF2-40B4-BE49-F238E27FC236}">
                <a16:creationId xmlns="" xmlns:a16="http://schemas.microsoft.com/office/drawing/2014/main" id="{976E1CA0-7A5A-42DF-9C0D-6F92189041AA}"/>
              </a:ext>
            </a:extLst>
          </p:cNvPr>
          <p:cNvPicPr>
            <a:picLocks noChangeAspect="1"/>
          </p:cNvPicPr>
          <p:nvPr/>
        </p:nvPicPr>
        <p:blipFill rotWithShape="1">
          <a:blip r:embed="rId2"/>
          <a:srcRect l="1112" t="5333" r="60486" b="12313"/>
          <a:stretch/>
        </p:blipFill>
        <p:spPr>
          <a:xfrm>
            <a:off x="288559" y="159671"/>
            <a:ext cx="4380424" cy="5871008"/>
          </a:xfrm>
          <a:prstGeom prst="rect">
            <a:avLst/>
          </a:prstGeom>
        </p:spPr>
      </p:pic>
      <p:pic>
        <p:nvPicPr>
          <p:cNvPr id="10" name="Picture 9">
            <a:extLst>
              <a:ext uri="{FF2B5EF4-FFF2-40B4-BE49-F238E27FC236}">
                <a16:creationId xmlns="" xmlns:a16="http://schemas.microsoft.com/office/drawing/2014/main" id="{23E470A5-A797-4C0F-8083-FE295F3FCBD6}"/>
              </a:ext>
            </a:extLst>
          </p:cNvPr>
          <p:cNvPicPr>
            <a:picLocks noChangeAspect="1"/>
          </p:cNvPicPr>
          <p:nvPr/>
        </p:nvPicPr>
        <p:blipFill rotWithShape="1">
          <a:blip r:embed="rId2"/>
          <a:srcRect l="39262" t="5333" r="35545" b="12313"/>
          <a:stretch/>
        </p:blipFill>
        <p:spPr>
          <a:xfrm>
            <a:off x="4814987" y="159671"/>
            <a:ext cx="2889206" cy="5902500"/>
          </a:xfrm>
          <a:prstGeom prst="rect">
            <a:avLst/>
          </a:prstGeom>
        </p:spPr>
      </p:pic>
      <p:pic>
        <p:nvPicPr>
          <p:cNvPr id="14" name="Picture 13">
            <a:extLst>
              <a:ext uri="{FF2B5EF4-FFF2-40B4-BE49-F238E27FC236}">
                <a16:creationId xmlns="" xmlns:a16="http://schemas.microsoft.com/office/drawing/2014/main" id="{770C2AF7-42A3-4107-8AD6-7C16E8CB122E}"/>
              </a:ext>
            </a:extLst>
          </p:cNvPr>
          <p:cNvPicPr>
            <a:picLocks noChangeAspect="1"/>
          </p:cNvPicPr>
          <p:nvPr/>
        </p:nvPicPr>
        <p:blipFill rotWithShape="1">
          <a:blip r:embed="rId2"/>
          <a:srcRect l="64188" t="5333" r="2525" b="12313"/>
          <a:stretch/>
        </p:blipFill>
        <p:spPr>
          <a:xfrm>
            <a:off x="7848597" y="159671"/>
            <a:ext cx="3797614" cy="5872166"/>
          </a:xfrm>
          <a:prstGeom prst="rect">
            <a:avLst/>
          </a:prstGeom>
        </p:spPr>
      </p:pic>
    </p:spTree>
    <p:extLst>
      <p:ext uri="{BB962C8B-B14F-4D97-AF65-F5344CB8AC3E}">
        <p14:creationId xmlns:p14="http://schemas.microsoft.com/office/powerpoint/2010/main" val="332203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4A0624FA-9CD5-41D5-BEB6-B094F1E11EAA}"/>
              </a:ext>
            </a:extLst>
          </p:cNvPr>
          <p:cNvPicPr>
            <a:picLocks noChangeAspect="1"/>
          </p:cNvPicPr>
          <p:nvPr/>
        </p:nvPicPr>
        <p:blipFill rotWithShape="1">
          <a:blip r:embed="rId2"/>
          <a:srcRect l="725" t="3979" r="19511" b="13455"/>
          <a:stretch/>
        </p:blipFill>
        <p:spPr>
          <a:xfrm>
            <a:off x="4168132" y="1271823"/>
            <a:ext cx="7552104" cy="4885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 xmlns:a16="http://schemas.microsoft.com/office/drawing/2014/main" id="{05C07234-F7F6-4B8A-A695-B5A8A495A437}"/>
              </a:ext>
            </a:extLst>
          </p:cNvPr>
          <p:cNvPicPr>
            <a:picLocks noChangeAspect="1"/>
          </p:cNvPicPr>
          <p:nvPr/>
        </p:nvPicPr>
        <p:blipFill rotWithShape="1">
          <a:blip r:embed="rId3"/>
          <a:srcRect t="2667" r="20722" b="7200"/>
          <a:stretch/>
        </p:blipFill>
        <p:spPr>
          <a:xfrm>
            <a:off x="1394460" y="4351657"/>
            <a:ext cx="2440629" cy="17342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 xmlns:a16="http://schemas.microsoft.com/office/drawing/2014/main" id="{2E8ACC87-E27B-44B1-9274-F9AAB0970629}"/>
              </a:ext>
            </a:extLst>
          </p:cNvPr>
          <p:cNvPicPr>
            <a:picLocks noChangeAspect="1"/>
          </p:cNvPicPr>
          <p:nvPr/>
        </p:nvPicPr>
        <p:blipFill rotWithShape="1">
          <a:blip r:embed="rId4"/>
          <a:srcRect l="12611" t="13600" r="23722" b="17201"/>
          <a:stretch/>
        </p:blipFill>
        <p:spPr>
          <a:xfrm>
            <a:off x="1394460" y="2510131"/>
            <a:ext cx="2450775" cy="1664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3">
            <a:extLst>
              <a:ext uri="{FF2B5EF4-FFF2-40B4-BE49-F238E27FC236}">
                <a16:creationId xmlns="" xmlns:a16="http://schemas.microsoft.com/office/drawing/2014/main" id="{22E00E06-9279-4D3C-B2AD-C5962386D20D}"/>
              </a:ext>
            </a:extLst>
          </p:cNvPr>
          <p:cNvSpPr txBox="1">
            <a:spLocks/>
          </p:cNvSpPr>
          <p:nvPr/>
        </p:nvSpPr>
        <p:spPr>
          <a:xfrm>
            <a:off x="750562" y="312572"/>
            <a:ext cx="10058400" cy="71009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3200" b="1" dirty="0">
                <a:latin typeface="+mn-lt"/>
              </a:rPr>
              <a:t>L’écho du discernement apostolique grandit…</a:t>
            </a:r>
            <a:endParaRPr lang="en-US" sz="3200" b="1" dirty="0"/>
          </a:p>
        </p:txBody>
      </p:sp>
      <p:sp>
        <p:nvSpPr>
          <p:cNvPr id="8" name="TextBox 7">
            <a:extLst>
              <a:ext uri="{FF2B5EF4-FFF2-40B4-BE49-F238E27FC236}">
                <a16:creationId xmlns="" xmlns:a16="http://schemas.microsoft.com/office/drawing/2014/main" id="{3DABA9EB-224F-430D-9973-150156CAC4A6}"/>
              </a:ext>
            </a:extLst>
          </p:cNvPr>
          <p:cNvSpPr txBox="1"/>
          <p:nvPr/>
        </p:nvSpPr>
        <p:spPr>
          <a:xfrm>
            <a:off x="439268" y="1362446"/>
            <a:ext cx="3641241" cy="1077218"/>
          </a:xfrm>
          <a:prstGeom prst="rect">
            <a:avLst/>
          </a:prstGeom>
          <a:noFill/>
        </p:spPr>
        <p:txBody>
          <a:bodyPr wrap="square">
            <a:spAutoFit/>
          </a:bodyPr>
          <a:lstStyle/>
          <a:p>
            <a:pPr marL="285750" indent="-285750">
              <a:buFont typeface="Arial" panose="020B0604020202020204" pitchFamily="34" charset="0"/>
              <a:buChar char="•"/>
            </a:pPr>
            <a:r>
              <a:rPr lang="fr-FR" sz="1600" dirty="0"/>
              <a:t>Formation en ligne sur la planification apostolique avec Christina </a:t>
            </a:r>
            <a:r>
              <a:rPr lang="fr-FR" sz="1600" dirty="0" err="1"/>
              <a:t>Kengh</a:t>
            </a:r>
            <a:endParaRPr lang="fr-FR" sz="1600" dirty="0"/>
          </a:p>
          <a:p>
            <a:pPr marL="285750" indent="-285750">
              <a:buFont typeface="Arial" panose="020B0604020202020204" pitchFamily="34" charset="0"/>
              <a:buChar char="•"/>
            </a:pPr>
            <a:r>
              <a:rPr lang="fr-FR" sz="1600" dirty="0"/>
              <a:t>Formation DICAP en ligne pour la Conférence de l’Asie Pacifique (JCAP)</a:t>
            </a:r>
          </a:p>
        </p:txBody>
      </p:sp>
    </p:spTree>
    <p:extLst>
      <p:ext uri="{BB962C8B-B14F-4D97-AF65-F5344CB8AC3E}">
        <p14:creationId xmlns:p14="http://schemas.microsoft.com/office/powerpoint/2010/main" val="1118377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DE3A53-38DB-4EB9-A79D-6B13B9B73C3C}"/>
              </a:ext>
            </a:extLst>
          </p:cNvPr>
          <p:cNvSpPr>
            <a:spLocks noGrp="1"/>
          </p:cNvSpPr>
          <p:nvPr>
            <p:ph type="ctrTitle"/>
          </p:nvPr>
        </p:nvSpPr>
        <p:spPr/>
        <p:txBody>
          <a:bodyPr>
            <a:normAutofit/>
          </a:bodyPr>
          <a:lstStyle/>
          <a:p>
            <a:r>
              <a:rPr lang="fr-FR" sz="6600" b="1" dirty="0"/>
              <a:t>Retour sur le Cycle</a:t>
            </a:r>
            <a:br>
              <a:rPr lang="fr-FR" sz="6600" b="1" dirty="0"/>
            </a:br>
            <a:r>
              <a:rPr lang="fr-FR" sz="6600" b="1" dirty="0"/>
              <a:t>VIE-MORT-RESURRECTION </a:t>
            </a:r>
            <a:endParaRPr lang="en-US" sz="6600" dirty="0"/>
          </a:p>
        </p:txBody>
      </p:sp>
      <p:sp>
        <p:nvSpPr>
          <p:cNvPr id="3" name="Subtitle 2">
            <a:extLst>
              <a:ext uri="{FF2B5EF4-FFF2-40B4-BE49-F238E27FC236}">
                <a16:creationId xmlns="" xmlns:a16="http://schemas.microsoft.com/office/drawing/2014/main" id="{454D48F8-0645-4F0E-AA05-1516C682AA91}"/>
              </a:ext>
            </a:extLst>
          </p:cNvPr>
          <p:cNvSpPr>
            <a:spLocks noGrp="1"/>
          </p:cNvSpPr>
          <p:nvPr>
            <p:ph type="subTitle" idx="1"/>
          </p:nvPr>
        </p:nvSpPr>
        <p:spPr/>
        <p:txBody>
          <a:bodyPr>
            <a:normAutofit/>
          </a:bodyPr>
          <a:lstStyle/>
          <a:p>
            <a:pPr>
              <a:spcBef>
                <a:spcPts val="0"/>
              </a:spcBef>
            </a:pPr>
            <a:r>
              <a:rPr lang="en-US" cap="none" spc="0" dirty="0"/>
              <a:t>Avec </a:t>
            </a:r>
            <a:r>
              <a:rPr lang="en-US" cap="none" spc="0" dirty="0" err="1"/>
              <a:t>une</a:t>
            </a:r>
            <a:r>
              <a:rPr lang="en-US" cap="none" spc="0" dirty="0"/>
              <a:t> accentuation sur le “Comment”</a:t>
            </a:r>
            <a:endParaRPr lang="en-US" spc="0" dirty="0"/>
          </a:p>
        </p:txBody>
      </p:sp>
    </p:spTree>
    <p:extLst>
      <p:ext uri="{BB962C8B-B14F-4D97-AF65-F5344CB8AC3E}">
        <p14:creationId xmlns:p14="http://schemas.microsoft.com/office/powerpoint/2010/main" val="245193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50;ga93d70b120_1_38">
            <a:extLst>
              <a:ext uri="{FF2B5EF4-FFF2-40B4-BE49-F238E27FC236}">
                <a16:creationId xmlns="" xmlns:a16="http://schemas.microsoft.com/office/drawing/2014/main" id="{C820DE5D-404C-4CDA-BE5B-1AD3E9DB9ED5}"/>
              </a:ext>
            </a:extLst>
          </p:cNvPr>
          <p:cNvSpPr/>
          <p:nvPr/>
        </p:nvSpPr>
        <p:spPr>
          <a:xfrm>
            <a:off x="2098159" y="319759"/>
            <a:ext cx="8176437" cy="5564508"/>
          </a:xfrm>
          <a:custGeom>
            <a:avLst/>
            <a:gdLst/>
            <a:ahLst/>
            <a:cxnLst/>
            <a:rect l="l" t="t" r="r" b="b"/>
            <a:pathLst>
              <a:path w="8176437" h="5360399" extrusionOk="0">
                <a:moveTo>
                  <a:pt x="0" y="3147238"/>
                </a:moveTo>
                <a:cubicBezTo>
                  <a:pt x="45188" y="4456815"/>
                  <a:pt x="90377" y="5766392"/>
                  <a:pt x="754912" y="5241852"/>
                </a:cubicBezTo>
                <a:cubicBezTo>
                  <a:pt x="1419447" y="4717313"/>
                  <a:pt x="2922181" y="1773"/>
                  <a:pt x="3987209" y="1"/>
                </a:cubicBezTo>
                <a:cubicBezTo>
                  <a:pt x="5052237" y="-1771"/>
                  <a:pt x="6507126" y="4591494"/>
                  <a:pt x="7145079" y="5231219"/>
                </a:cubicBezTo>
                <a:cubicBezTo>
                  <a:pt x="7783033" y="5870945"/>
                  <a:pt x="7798981" y="3956198"/>
                  <a:pt x="8176437" y="3168503"/>
                </a:cubicBezTo>
              </a:path>
            </a:pathLst>
          </a:custGeom>
          <a:noFill/>
          <a:ln w="57150" cap="flat" cmpd="sng">
            <a:solidFill>
              <a:schemeClr val="tx1">
                <a:lumMod val="75000"/>
                <a:lumOff val="25000"/>
              </a:schemeClr>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endParaRPr kern="0">
              <a:solidFill>
                <a:srgbClr val="FFFFFF"/>
              </a:solidFill>
              <a:latin typeface="Calibri"/>
              <a:ea typeface="Calibri"/>
              <a:cs typeface="Calibri"/>
              <a:sym typeface="Calibri"/>
            </a:endParaRPr>
          </a:p>
        </p:txBody>
      </p:sp>
      <p:sp>
        <p:nvSpPr>
          <p:cNvPr id="27" name="Google Shape;151;ga93d70b120_1_38">
            <a:extLst>
              <a:ext uri="{FF2B5EF4-FFF2-40B4-BE49-F238E27FC236}">
                <a16:creationId xmlns="" xmlns:a16="http://schemas.microsoft.com/office/drawing/2014/main" id="{5F4A39CB-19CA-45E3-8D3C-9DA81AFD4E18}"/>
              </a:ext>
            </a:extLst>
          </p:cNvPr>
          <p:cNvSpPr/>
          <p:nvPr/>
        </p:nvSpPr>
        <p:spPr>
          <a:xfrm>
            <a:off x="5054790" y="875557"/>
            <a:ext cx="2059757" cy="1971355"/>
          </a:xfrm>
          <a:prstGeom prst="ellipse">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endParaRPr kern="0">
              <a:solidFill>
                <a:srgbClr val="FFFFFF"/>
              </a:solidFill>
              <a:latin typeface="Calibri"/>
              <a:ea typeface="Calibri"/>
              <a:cs typeface="Calibri"/>
              <a:sym typeface="Calibri"/>
            </a:endParaRPr>
          </a:p>
        </p:txBody>
      </p:sp>
      <p:sp>
        <p:nvSpPr>
          <p:cNvPr id="28" name="Google Shape;152;ga93d70b120_1_38">
            <a:extLst>
              <a:ext uri="{FF2B5EF4-FFF2-40B4-BE49-F238E27FC236}">
                <a16:creationId xmlns="" xmlns:a16="http://schemas.microsoft.com/office/drawing/2014/main" id="{8C61A761-4F92-4F7E-886C-51D760162A7A}"/>
              </a:ext>
            </a:extLst>
          </p:cNvPr>
          <p:cNvSpPr txBox="1"/>
          <p:nvPr/>
        </p:nvSpPr>
        <p:spPr>
          <a:xfrm>
            <a:off x="4148692" y="5154014"/>
            <a:ext cx="3877667" cy="1015800"/>
          </a:xfrm>
          <a:prstGeom prst="rect">
            <a:avLst/>
          </a:prstGeom>
          <a:noFill/>
          <a:ln>
            <a:noFill/>
          </a:ln>
        </p:spPr>
        <p:txBody>
          <a:bodyPr spcFirstLastPara="1" wrap="square" lIns="91425" tIns="45700" rIns="91425" bIns="45700" anchor="t" anchorCtr="0">
            <a:noAutofit/>
          </a:bodyPr>
          <a:lstStyle/>
          <a:p>
            <a:pPr algn="ctr">
              <a:buClr>
                <a:srgbClr val="000000"/>
              </a:buClr>
              <a:buSzPts val="1800"/>
            </a:pPr>
            <a:r>
              <a:rPr lang="en-US" b="1" kern="0" dirty="0">
                <a:solidFill>
                  <a:schemeClr val="accent3">
                    <a:lumMod val="75000"/>
                  </a:schemeClr>
                </a:solidFill>
                <a:latin typeface="Calibri"/>
                <a:ea typeface="Calibri"/>
                <a:cs typeface="Calibri"/>
                <a:sym typeface="Calibri"/>
              </a:rPr>
              <a:t>QUI</a:t>
            </a:r>
            <a:r>
              <a:rPr lang="en-US" kern="0" dirty="0">
                <a:solidFill>
                  <a:schemeClr val="accent3">
                    <a:lumMod val="75000"/>
                  </a:schemeClr>
                </a:solidFill>
                <a:latin typeface="Calibri"/>
                <a:ea typeface="Calibri"/>
                <a:cs typeface="Calibri"/>
                <a:sym typeface="Calibri"/>
              </a:rPr>
              <a:t> </a:t>
            </a:r>
            <a:r>
              <a:rPr lang="en-US" sz="1400" kern="0" dirty="0">
                <a:solidFill>
                  <a:schemeClr val="accent3">
                    <a:lumMod val="75000"/>
                  </a:schemeClr>
                </a:solidFill>
                <a:latin typeface="Calibri"/>
                <a:ea typeface="Calibri"/>
                <a:cs typeface="Calibri"/>
                <a:sym typeface="Calibri"/>
              </a:rPr>
              <a:t>= </a:t>
            </a:r>
            <a:r>
              <a:rPr lang="en-US" sz="1400" kern="0" dirty="0" err="1">
                <a:solidFill>
                  <a:schemeClr val="accent3">
                    <a:lumMod val="75000"/>
                  </a:schemeClr>
                </a:solidFill>
                <a:latin typeface="Calibri"/>
                <a:ea typeface="Calibri"/>
                <a:cs typeface="Calibri"/>
                <a:sym typeface="Calibri"/>
              </a:rPr>
              <a:t>Identité</a:t>
            </a:r>
            <a:endParaRPr sz="1400" kern="0" dirty="0">
              <a:solidFill>
                <a:schemeClr val="accent3">
                  <a:lumMod val="75000"/>
                </a:schemeClr>
              </a:solidFill>
              <a:latin typeface="Calibri"/>
              <a:ea typeface="Calibri"/>
              <a:cs typeface="Calibri"/>
              <a:sym typeface="Calibri"/>
            </a:endParaRPr>
          </a:p>
          <a:p>
            <a:pPr algn="ctr">
              <a:buClr>
                <a:srgbClr val="000000"/>
              </a:buClr>
              <a:buSzPts val="1400"/>
            </a:pPr>
            <a:r>
              <a:rPr lang="en-US" sz="1400" kern="0" dirty="0">
                <a:solidFill>
                  <a:schemeClr val="tx1">
                    <a:lumMod val="75000"/>
                    <a:lumOff val="25000"/>
                  </a:schemeClr>
                </a:solidFill>
                <a:latin typeface="Calibri"/>
                <a:ea typeface="Calibri"/>
                <a:cs typeface="Calibri"/>
                <a:sym typeface="Calibri"/>
              </a:rPr>
              <a:t>Nom – </a:t>
            </a:r>
            <a:r>
              <a:rPr lang="en-US" sz="1400" kern="0" dirty="0" err="1">
                <a:solidFill>
                  <a:schemeClr val="tx1">
                    <a:lumMod val="75000"/>
                    <a:lumOff val="25000"/>
                  </a:schemeClr>
                </a:solidFill>
                <a:latin typeface="Calibri"/>
                <a:ea typeface="Calibri"/>
                <a:cs typeface="Calibri"/>
                <a:sym typeface="Calibri"/>
              </a:rPr>
              <a:t>Charisme</a:t>
            </a:r>
            <a:r>
              <a:rPr lang="en-US" sz="1400" kern="0" dirty="0">
                <a:solidFill>
                  <a:schemeClr val="tx1">
                    <a:lumMod val="75000"/>
                    <a:lumOff val="25000"/>
                  </a:schemeClr>
                </a:solidFill>
                <a:latin typeface="Calibri"/>
                <a:ea typeface="Calibri"/>
                <a:cs typeface="Calibri"/>
                <a:sym typeface="Calibri"/>
              </a:rPr>
              <a:t> – Grace – </a:t>
            </a:r>
            <a:r>
              <a:rPr lang="en-US" sz="1400" kern="0" dirty="0" err="1">
                <a:solidFill>
                  <a:schemeClr val="tx1">
                    <a:lumMod val="75000"/>
                    <a:lumOff val="25000"/>
                  </a:schemeClr>
                </a:solidFill>
                <a:latin typeface="Calibri"/>
                <a:ea typeface="Calibri"/>
                <a:cs typeface="Calibri"/>
                <a:sym typeface="Calibri"/>
              </a:rPr>
              <a:t>Valeurs</a:t>
            </a:r>
            <a:r>
              <a:rPr lang="en-US" sz="1400" kern="0" dirty="0">
                <a:solidFill>
                  <a:schemeClr val="tx1">
                    <a:lumMod val="75000"/>
                    <a:lumOff val="25000"/>
                  </a:schemeClr>
                </a:solidFill>
                <a:latin typeface="Calibri"/>
                <a:ea typeface="Calibri"/>
                <a:cs typeface="Calibri"/>
                <a:sym typeface="Calibri"/>
              </a:rPr>
              <a:t> </a:t>
            </a:r>
            <a:r>
              <a:rPr lang="en-US" sz="1400" kern="0" dirty="0" err="1">
                <a:solidFill>
                  <a:schemeClr val="tx1">
                    <a:lumMod val="75000"/>
                    <a:lumOff val="25000"/>
                  </a:schemeClr>
                </a:solidFill>
                <a:latin typeface="Calibri"/>
                <a:ea typeface="Calibri"/>
                <a:cs typeface="Calibri"/>
                <a:sym typeface="Calibri"/>
              </a:rPr>
              <a:t>fondamentales</a:t>
            </a:r>
            <a:r>
              <a:rPr lang="en-US" sz="1400" kern="0" dirty="0">
                <a:solidFill>
                  <a:schemeClr val="tx1">
                    <a:lumMod val="75000"/>
                    <a:lumOff val="25000"/>
                  </a:schemeClr>
                </a:solidFill>
                <a:latin typeface="Calibri"/>
                <a:ea typeface="Calibri"/>
                <a:cs typeface="Calibri"/>
                <a:sym typeface="Calibri"/>
              </a:rPr>
              <a:t> </a:t>
            </a:r>
            <a:endParaRPr sz="1400" kern="0" dirty="0">
              <a:solidFill>
                <a:schemeClr val="tx1">
                  <a:lumMod val="75000"/>
                  <a:lumOff val="25000"/>
                </a:schemeClr>
              </a:solidFill>
              <a:latin typeface="Calibri"/>
              <a:ea typeface="Calibri"/>
              <a:cs typeface="Calibri"/>
              <a:sym typeface="Calibri"/>
            </a:endParaRPr>
          </a:p>
          <a:p>
            <a:pPr algn="ctr">
              <a:buClr>
                <a:srgbClr val="000000"/>
              </a:buClr>
              <a:buSzPts val="1400"/>
            </a:pPr>
            <a:r>
              <a:rPr lang="en-US" sz="1400" kern="0" dirty="0">
                <a:solidFill>
                  <a:schemeClr val="tx1">
                    <a:lumMod val="75000"/>
                    <a:lumOff val="25000"/>
                  </a:schemeClr>
                </a:solidFill>
                <a:latin typeface="Calibri"/>
                <a:ea typeface="Calibri"/>
                <a:cs typeface="Calibri"/>
                <a:sym typeface="Calibri"/>
              </a:rPr>
              <a:t>Raison d’être, </a:t>
            </a:r>
            <a:r>
              <a:rPr lang="en-US" sz="1400" kern="0" dirty="0" err="1">
                <a:solidFill>
                  <a:schemeClr val="tx1">
                    <a:lumMod val="75000"/>
                    <a:lumOff val="25000"/>
                  </a:schemeClr>
                </a:solidFill>
                <a:latin typeface="Calibri"/>
                <a:ea typeface="Calibri"/>
                <a:cs typeface="Calibri"/>
                <a:sym typeface="Calibri"/>
              </a:rPr>
              <a:t>pourquoi</a:t>
            </a:r>
            <a:r>
              <a:rPr lang="en-US" sz="1400" kern="0" dirty="0">
                <a:solidFill>
                  <a:schemeClr val="tx1">
                    <a:lumMod val="75000"/>
                    <a:lumOff val="25000"/>
                  </a:schemeClr>
                </a:solidFill>
                <a:latin typeface="Calibri"/>
                <a:ea typeface="Calibri"/>
                <a:cs typeface="Calibri"/>
                <a:sym typeface="Calibri"/>
              </a:rPr>
              <a:t> nous </a:t>
            </a:r>
            <a:r>
              <a:rPr lang="en-US" sz="1400" kern="0" dirty="0" err="1">
                <a:solidFill>
                  <a:schemeClr val="tx1">
                    <a:lumMod val="75000"/>
                    <a:lumOff val="25000"/>
                  </a:schemeClr>
                </a:solidFill>
                <a:latin typeface="Calibri"/>
                <a:ea typeface="Calibri"/>
                <a:cs typeface="Calibri"/>
                <a:sym typeface="Calibri"/>
              </a:rPr>
              <a:t>existons</a:t>
            </a:r>
            <a:endParaRPr sz="1400" kern="0" dirty="0">
              <a:solidFill>
                <a:schemeClr val="tx1">
                  <a:lumMod val="75000"/>
                  <a:lumOff val="25000"/>
                </a:schemeClr>
              </a:solidFill>
              <a:latin typeface="Calibri"/>
              <a:ea typeface="Calibri"/>
              <a:cs typeface="Calibri"/>
              <a:sym typeface="Calibri"/>
            </a:endParaRPr>
          </a:p>
          <a:p>
            <a:pPr algn="ctr">
              <a:buClr>
                <a:srgbClr val="000000"/>
              </a:buClr>
              <a:buSzPts val="1400"/>
            </a:pPr>
            <a:r>
              <a:rPr lang="en-US" sz="1400" kern="0" dirty="0" err="1">
                <a:solidFill>
                  <a:schemeClr val="tx1">
                    <a:lumMod val="75000"/>
                    <a:lumOff val="25000"/>
                  </a:schemeClr>
                </a:solidFill>
                <a:latin typeface="Calibri"/>
                <a:ea typeface="Calibri"/>
                <a:cs typeface="Calibri"/>
                <a:sym typeface="Calibri"/>
              </a:rPr>
              <a:t>Mythe</a:t>
            </a:r>
            <a:r>
              <a:rPr lang="en-US" sz="1400" kern="0" dirty="0">
                <a:solidFill>
                  <a:schemeClr val="tx1">
                    <a:lumMod val="75000"/>
                    <a:lumOff val="25000"/>
                  </a:schemeClr>
                </a:solidFill>
                <a:latin typeface="Calibri"/>
                <a:ea typeface="Calibri"/>
                <a:cs typeface="Calibri"/>
                <a:sym typeface="Calibri"/>
              </a:rPr>
              <a:t>/</a:t>
            </a:r>
            <a:r>
              <a:rPr lang="en-US" sz="1400" kern="0" dirty="0" err="1">
                <a:solidFill>
                  <a:schemeClr val="tx1">
                    <a:lumMod val="75000"/>
                    <a:lumOff val="25000"/>
                  </a:schemeClr>
                </a:solidFill>
                <a:latin typeface="Calibri"/>
                <a:ea typeface="Calibri"/>
                <a:cs typeface="Calibri"/>
                <a:sym typeface="Calibri"/>
              </a:rPr>
              <a:t>Récit</a:t>
            </a:r>
            <a:r>
              <a:rPr lang="en-US" sz="1400" kern="0" dirty="0">
                <a:solidFill>
                  <a:schemeClr val="tx1">
                    <a:lumMod val="75000"/>
                    <a:lumOff val="25000"/>
                  </a:schemeClr>
                </a:solidFill>
                <a:latin typeface="Calibri"/>
                <a:ea typeface="Calibri"/>
                <a:cs typeface="Calibri"/>
                <a:sym typeface="Calibri"/>
              </a:rPr>
              <a:t> </a:t>
            </a:r>
            <a:r>
              <a:rPr lang="en-US" sz="1400" kern="0" dirty="0" err="1">
                <a:solidFill>
                  <a:schemeClr val="tx1">
                    <a:lumMod val="75000"/>
                    <a:lumOff val="25000"/>
                  </a:schemeClr>
                </a:solidFill>
                <a:latin typeface="Calibri"/>
                <a:ea typeface="Calibri"/>
                <a:cs typeface="Calibri"/>
                <a:sym typeface="Calibri"/>
              </a:rPr>
              <a:t>fondateur</a:t>
            </a:r>
            <a:endParaRPr kern="0" dirty="0">
              <a:solidFill>
                <a:schemeClr val="tx1">
                  <a:lumMod val="75000"/>
                  <a:lumOff val="25000"/>
                </a:schemeClr>
              </a:solidFill>
              <a:latin typeface="Calibri"/>
              <a:ea typeface="Calibri"/>
              <a:cs typeface="Calibri"/>
              <a:sym typeface="Calibri"/>
            </a:endParaRPr>
          </a:p>
        </p:txBody>
      </p:sp>
      <p:sp>
        <p:nvSpPr>
          <p:cNvPr id="29" name="Google Shape;153;ga93d70b120_1_38">
            <a:extLst>
              <a:ext uri="{FF2B5EF4-FFF2-40B4-BE49-F238E27FC236}">
                <a16:creationId xmlns="" xmlns:a16="http://schemas.microsoft.com/office/drawing/2014/main" id="{9EB0A56F-B5E6-459E-B63C-C38BAF478BFF}"/>
              </a:ext>
            </a:extLst>
          </p:cNvPr>
          <p:cNvSpPr txBox="1"/>
          <p:nvPr/>
        </p:nvSpPr>
        <p:spPr>
          <a:xfrm>
            <a:off x="4558648" y="3210618"/>
            <a:ext cx="2924100" cy="584700"/>
          </a:xfrm>
          <a:prstGeom prst="rect">
            <a:avLst/>
          </a:prstGeom>
          <a:noFill/>
          <a:ln>
            <a:noFill/>
          </a:ln>
        </p:spPr>
        <p:txBody>
          <a:bodyPr spcFirstLastPara="1" wrap="square" lIns="91425" tIns="45700" rIns="91425" bIns="45700" anchor="t" anchorCtr="0">
            <a:noAutofit/>
          </a:bodyPr>
          <a:lstStyle/>
          <a:p>
            <a:pPr algn="ctr">
              <a:buClr>
                <a:srgbClr val="000000"/>
              </a:buClr>
              <a:buSzPts val="1800"/>
            </a:pPr>
            <a:r>
              <a:rPr lang="en-US" b="1" kern="0" dirty="0">
                <a:solidFill>
                  <a:schemeClr val="accent3">
                    <a:lumMod val="75000"/>
                  </a:schemeClr>
                </a:solidFill>
                <a:latin typeface="Calibri"/>
                <a:ea typeface="Calibri"/>
                <a:cs typeface="Calibri"/>
                <a:sym typeface="Calibri"/>
              </a:rPr>
              <a:t>QUOI</a:t>
            </a:r>
            <a:r>
              <a:rPr lang="en-US" kern="0" dirty="0">
                <a:solidFill>
                  <a:schemeClr val="accent3">
                    <a:lumMod val="75000"/>
                  </a:schemeClr>
                </a:solidFill>
                <a:latin typeface="Calibri"/>
                <a:ea typeface="Calibri"/>
                <a:cs typeface="Calibri"/>
                <a:sym typeface="Calibri"/>
              </a:rPr>
              <a:t> </a:t>
            </a:r>
            <a:r>
              <a:rPr lang="en-US" sz="1400" kern="0" dirty="0">
                <a:solidFill>
                  <a:schemeClr val="accent3">
                    <a:lumMod val="75000"/>
                  </a:schemeClr>
                </a:solidFill>
                <a:latin typeface="Calibri"/>
                <a:ea typeface="Calibri"/>
                <a:cs typeface="Calibri"/>
                <a:sym typeface="Calibri"/>
              </a:rPr>
              <a:t>= Appel(s)</a:t>
            </a:r>
            <a:endParaRPr sz="1400" kern="0" dirty="0">
              <a:solidFill>
                <a:schemeClr val="accent3">
                  <a:lumMod val="75000"/>
                </a:schemeClr>
              </a:solidFill>
              <a:latin typeface="Calibri"/>
              <a:ea typeface="Calibri"/>
              <a:cs typeface="Calibri"/>
              <a:sym typeface="Calibri"/>
            </a:endParaRPr>
          </a:p>
          <a:p>
            <a:pPr algn="ctr">
              <a:buClr>
                <a:srgbClr val="000000"/>
              </a:buClr>
              <a:buSzPts val="1400"/>
            </a:pPr>
            <a:r>
              <a:rPr lang="en-US" sz="1400" kern="0" dirty="0">
                <a:solidFill>
                  <a:schemeClr val="tx1">
                    <a:lumMod val="75000"/>
                    <a:lumOff val="25000"/>
                  </a:schemeClr>
                </a:solidFill>
                <a:latin typeface="Calibri"/>
                <a:ea typeface="Calibri"/>
                <a:cs typeface="Calibri"/>
                <a:sym typeface="Calibri"/>
              </a:rPr>
              <a:t>Buts </a:t>
            </a:r>
            <a:r>
              <a:rPr lang="en-US" sz="1400" kern="0" dirty="0" err="1">
                <a:solidFill>
                  <a:schemeClr val="tx1">
                    <a:lumMod val="75000"/>
                    <a:lumOff val="25000"/>
                  </a:schemeClr>
                </a:solidFill>
                <a:latin typeface="Calibri"/>
                <a:ea typeface="Calibri"/>
                <a:cs typeface="Calibri"/>
                <a:sym typeface="Calibri"/>
              </a:rPr>
              <a:t>Stratégiques</a:t>
            </a:r>
            <a:r>
              <a:rPr lang="en-US" sz="1400" kern="0" dirty="0">
                <a:solidFill>
                  <a:schemeClr val="tx1">
                    <a:lumMod val="75000"/>
                    <a:lumOff val="25000"/>
                  </a:schemeClr>
                </a:solidFill>
                <a:latin typeface="Calibri"/>
                <a:ea typeface="Calibri"/>
                <a:cs typeface="Calibri"/>
                <a:sym typeface="Calibri"/>
              </a:rPr>
              <a:t>/</a:t>
            </a:r>
          </a:p>
          <a:p>
            <a:pPr algn="ctr">
              <a:buClr>
                <a:srgbClr val="000000"/>
              </a:buClr>
              <a:buSzPts val="1400"/>
            </a:pPr>
            <a:r>
              <a:rPr lang="en-US" sz="1400" kern="0" dirty="0">
                <a:solidFill>
                  <a:schemeClr val="tx1">
                    <a:lumMod val="75000"/>
                    <a:lumOff val="25000"/>
                  </a:schemeClr>
                </a:solidFill>
                <a:latin typeface="Calibri"/>
                <a:ea typeface="Calibri"/>
                <a:cs typeface="Calibri"/>
                <a:sym typeface="Calibri"/>
              </a:rPr>
              <a:t>Apostoliques</a:t>
            </a:r>
            <a:endParaRPr sz="1400" kern="0" dirty="0">
              <a:solidFill>
                <a:schemeClr val="tx1">
                  <a:lumMod val="75000"/>
                  <a:lumOff val="25000"/>
                </a:schemeClr>
              </a:solidFill>
              <a:latin typeface="Calibri"/>
              <a:ea typeface="Calibri"/>
              <a:cs typeface="Calibri"/>
              <a:sym typeface="Calibri"/>
            </a:endParaRPr>
          </a:p>
        </p:txBody>
      </p:sp>
      <p:sp>
        <p:nvSpPr>
          <p:cNvPr id="30" name="Google Shape;154;ga93d70b120_1_38">
            <a:extLst>
              <a:ext uri="{FF2B5EF4-FFF2-40B4-BE49-F238E27FC236}">
                <a16:creationId xmlns="" xmlns:a16="http://schemas.microsoft.com/office/drawing/2014/main" id="{2C58F093-3E24-485C-9498-0B7FEAEC68E0}"/>
              </a:ext>
            </a:extLst>
          </p:cNvPr>
          <p:cNvSpPr txBox="1"/>
          <p:nvPr/>
        </p:nvSpPr>
        <p:spPr>
          <a:xfrm>
            <a:off x="4602008" y="4571844"/>
            <a:ext cx="2924100" cy="338700"/>
          </a:xfrm>
          <a:prstGeom prst="rect">
            <a:avLst/>
          </a:prstGeom>
          <a:noFill/>
          <a:ln>
            <a:noFill/>
          </a:ln>
        </p:spPr>
        <p:txBody>
          <a:bodyPr spcFirstLastPara="1" wrap="square" lIns="91425" tIns="45700" rIns="91425" bIns="45700" anchor="t" anchorCtr="0">
            <a:noAutofit/>
          </a:bodyPr>
          <a:lstStyle/>
          <a:p>
            <a:pPr algn="ctr">
              <a:buClr>
                <a:srgbClr val="000000"/>
              </a:buClr>
              <a:buSzPts val="1600"/>
            </a:pPr>
            <a:r>
              <a:rPr lang="en-US" sz="1600" b="1" kern="0" dirty="0">
                <a:solidFill>
                  <a:schemeClr val="accent3">
                    <a:lumMod val="75000"/>
                  </a:schemeClr>
                </a:solidFill>
                <a:latin typeface="Calibri"/>
                <a:ea typeface="Calibri"/>
                <a:cs typeface="Calibri"/>
                <a:sym typeface="Calibri"/>
              </a:rPr>
              <a:t>Mission</a:t>
            </a:r>
            <a:endParaRPr sz="1200" kern="0" dirty="0">
              <a:solidFill>
                <a:schemeClr val="accent3">
                  <a:lumMod val="75000"/>
                </a:schemeClr>
              </a:solidFill>
              <a:latin typeface="Calibri"/>
              <a:ea typeface="Calibri"/>
              <a:cs typeface="Calibri"/>
              <a:sym typeface="Calibri"/>
            </a:endParaRPr>
          </a:p>
        </p:txBody>
      </p:sp>
      <p:sp>
        <p:nvSpPr>
          <p:cNvPr id="31" name="Google Shape;155;ga93d70b120_1_38">
            <a:extLst>
              <a:ext uri="{FF2B5EF4-FFF2-40B4-BE49-F238E27FC236}">
                <a16:creationId xmlns="" xmlns:a16="http://schemas.microsoft.com/office/drawing/2014/main" id="{1F4C16B1-5FB3-49FC-988F-C1B22B80FCEA}"/>
              </a:ext>
            </a:extLst>
          </p:cNvPr>
          <p:cNvSpPr txBox="1"/>
          <p:nvPr/>
        </p:nvSpPr>
        <p:spPr>
          <a:xfrm>
            <a:off x="5084713" y="1418315"/>
            <a:ext cx="2036283" cy="1015800"/>
          </a:xfrm>
          <a:prstGeom prst="rect">
            <a:avLst/>
          </a:prstGeom>
          <a:noFill/>
          <a:ln>
            <a:noFill/>
          </a:ln>
        </p:spPr>
        <p:txBody>
          <a:bodyPr spcFirstLastPara="1" wrap="square" lIns="91425" tIns="45700" rIns="91425" bIns="45700" anchor="t" anchorCtr="0">
            <a:noAutofit/>
          </a:bodyPr>
          <a:lstStyle/>
          <a:p>
            <a:pPr algn="ctr">
              <a:buClr>
                <a:srgbClr val="000000"/>
              </a:buClr>
              <a:buSzPts val="1800"/>
            </a:pPr>
            <a:r>
              <a:rPr lang="en-US" b="1" kern="0" dirty="0">
                <a:solidFill>
                  <a:schemeClr val="accent3">
                    <a:lumMod val="75000"/>
                  </a:schemeClr>
                </a:solidFill>
                <a:latin typeface="Calibri"/>
                <a:ea typeface="Calibri"/>
                <a:cs typeface="Calibri"/>
                <a:sym typeface="Calibri"/>
              </a:rPr>
              <a:t>COMMENT</a:t>
            </a:r>
            <a:r>
              <a:rPr lang="en-US" kern="0" dirty="0">
                <a:solidFill>
                  <a:schemeClr val="accent3">
                    <a:lumMod val="75000"/>
                  </a:schemeClr>
                </a:solidFill>
                <a:latin typeface="Calibri"/>
                <a:ea typeface="Calibri"/>
                <a:cs typeface="Calibri"/>
                <a:sym typeface="Calibri"/>
              </a:rPr>
              <a:t> </a:t>
            </a:r>
            <a:r>
              <a:rPr lang="en-US" sz="1400" kern="0" dirty="0">
                <a:solidFill>
                  <a:schemeClr val="accent3">
                    <a:lumMod val="75000"/>
                  </a:schemeClr>
                </a:solidFill>
                <a:latin typeface="Calibri"/>
                <a:ea typeface="Calibri"/>
                <a:cs typeface="Calibri"/>
                <a:sym typeface="Calibri"/>
              </a:rPr>
              <a:t>= </a:t>
            </a:r>
            <a:r>
              <a:rPr lang="en-US" sz="1400" kern="0" dirty="0" err="1">
                <a:solidFill>
                  <a:schemeClr val="accent3">
                    <a:lumMod val="75000"/>
                  </a:schemeClr>
                </a:solidFill>
                <a:latin typeface="Calibri"/>
                <a:ea typeface="Calibri"/>
                <a:cs typeface="Calibri"/>
                <a:sym typeface="Calibri"/>
              </a:rPr>
              <a:t>Moyens</a:t>
            </a:r>
            <a:endParaRPr sz="1400" kern="0" dirty="0">
              <a:solidFill>
                <a:schemeClr val="accent3">
                  <a:lumMod val="75000"/>
                </a:schemeClr>
              </a:solidFill>
              <a:latin typeface="Calibri"/>
              <a:ea typeface="Calibri"/>
              <a:cs typeface="Calibri"/>
              <a:sym typeface="Calibri"/>
            </a:endParaRPr>
          </a:p>
          <a:p>
            <a:pPr algn="ctr">
              <a:buClr>
                <a:srgbClr val="000000"/>
              </a:buClr>
              <a:buSzPts val="1400"/>
            </a:pPr>
            <a:r>
              <a:rPr lang="en-US" sz="1400" kern="0" dirty="0" err="1">
                <a:solidFill>
                  <a:schemeClr val="tx1">
                    <a:lumMod val="75000"/>
                    <a:lumOff val="25000"/>
                  </a:schemeClr>
                </a:solidFill>
                <a:latin typeface="Calibri"/>
                <a:ea typeface="Calibri"/>
                <a:cs typeface="Calibri"/>
                <a:sym typeface="Calibri"/>
              </a:rPr>
              <a:t>Objectifs</a:t>
            </a:r>
            <a:r>
              <a:rPr lang="en-US" sz="1400" kern="0" dirty="0">
                <a:solidFill>
                  <a:schemeClr val="tx1">
                    <a:lumMod val="75000"/>
                    <a:lumOff val="25000"/>
                  </a:schemeClr>
                </a:solidFill>
                <a:latin typeface="Calibri"/>
                <a:ea typeface="Calibri"/>
                <a:cs typeface="Calibri"/>
                <a:sym typeface="Calibri"/>
              </a:rPr>
              <a:t> </a:t>
            </a:r>
            <a:r>
              <a:rPr lang="en-US" sz="1400" kern="0" dirty="0" err="1">
                <a:solidFill>
                  <a:schemeClr val="tx1">
                    <a:lumMod val="75000"/>
                    <a:lumOff val="25000"/>
                  </a:schemeClr>
                </a:solidFill>
                <a:latin typeface="Calibri"/>
                <a:ea typeface="Calibri"/>
                <a:cs typeface="Calibri"/>
                <a:sym typeface="Calibri"/>
              </a:rPr>
              <a:t>spécifiques</a:t>
            </a:r>
            <a:r>
              <a:rPr lang="en-US" sz="1400" kern="0" dirty="0">
                <a:solidFill>
                  <a:schemeClr val="tx1">
                    <a:lumMod val="75000"/>
                    <a:lumOff val="25000"/>
                  </a:schemeClr>
                </a:solidFill>
                <a:latin typeface="Calibri"/>
                <a:ea typeface="Calibri"/>
                <a:cs typeface="Calibri"/>
                <a:sym typeface="Calibri"/>
              </a:rPr>
              <a:t>, Plan </a:t>
            </a:r>
            <a:r>
              <a:rPr lang="en-US" sz="1400" kern="0" dirty="0" err="1">
                <a:solidFill>
                  <a:schemeClr val="tx1">
                    <a:lumMod val="75000"/>
                    <a:lumOff val="25000"/>
                  </a:schemeClr>
                </a:solidFill>
                <a:latin typeface="Calibri"/>
                <a:ea typeface="Calibri"/>
                <a:cs typeface="Calibri"/>
                <a:sym typeface="Calibri"/>
              </a:rPr>
              <a:t>d’action</a:t>
            </a:r>
            <a:r>
              <a:rPr lang="en-US" sz="1400" kern="0" dirty="0">
                <a:solidFill>
                  <a:schemeClr val="tx1">
                    <a:lumMod val="75000"/>
                    <a:lumOff val="25000"/>
                  </a:schemeClr>
                </a:solidFill>
                <a:latin typeface="Calibri"/>
                <a:ea typeface="Calibri"/>
                <a:cs typeface="Calibri"/>
                <a:sym typeface="Calibri"/>
              </a:rPr>
              <a:t>, </a:t>
            </a:r>
            <a:r>
              <a:rPr lang="en-US" sz="1400" kern="0" dirty="0" err="1">
                <a:solidFill>
                  <a:schemeClr val="tx1">
                    <a:lumMod val="75000"/>
                    <a:lumOff val="25000"/>
                  </a:schemeClr>
                </a:solidFill>
                <a:latin typeface="Calibri"/>
                <a:ea typeface="Calibri"/>
                <a:cs typeface="Calibri"/>
                <a:sym typeface="Calibri"/>
              </a:rPr>
              <a:t>Ressources</a:t>
            </a:r>
            <a:endParaRPr sz="1400" kern="0" dirty="0">
              <a:solidFill>
                <a:schemeClr val="tx1">
                  <a:lumMod val="75000"/>
                  <a:lumOff val="25000"/>
                </a:schemeClr>
              </a:solidFill>
              <a:latin typeface="Calibri"/>
              <a:ea typeface="Calibri"/>
              <a:cs typeface="Calibri"/>
              <a:sym typeface="Calibri"/>
            </a:endParaRPr>
          </a:p>
        </p:txBody>
      </p:sp>
      <p:cxnSp>
        <p:nvCxnSpPr>
          <p:cNvPr id="32" name="Google Shape;156;ga93d70b120_1_38">
            <a:extLst>
              <a:ext uri="{FF2B5EF4-FFF2-40B4-BE49-F238E27FC236}">
                <a16:creationId xmlns="" xmlns:a16="http://schemas.microsoft.com/office/drawing/2014/main" id="{BC67A128-5EA4-45FE-AF4B-FE8D373965F5}"/>
              </a:ext>
            </a:extLst>
          </p:cNvPr>
          <p:cNvCxnSpPr/>
          <p:nvPr/>
        </p:nvCxnSpPr>
        <p:spPr>
          <a:xfrm rot="10800000" flipH="1">
            <a:off x="3173665" y="2559186"/>
            <a:ext cx="1105800" cy="2191500"/>
          </a:xfrm>
          <a:prstGeom prst="straightConnector1">
            <a:avLst/>
          </a:prstGeom>
          <a:noFill/>
          <a:ln w="38100" cap="flat" cmpd="sng">
            <a:solidFill>
              <a:schemeClr val="accent3"/>
            </a:solidFill>
            <a:prstDash val="solid"/>
            <a:miter lim="800000"/>
            <a:headEnd type="none" w="sm" len="sm"/>
            <a:tailEnd type="triangle" w="med" len="med"/>
          </a:ln>
        </p:spPr>
      </p:cxnSp>
      <p:cxnSp>
        <p:nvCxnSpPr>
          <p:cNvPr id="33" name="Google Shape;157;ga93d70b120_1_38">
            <a:extLst>
              <a:ext uri="{FF2B5EF4-FFF2-40B4-BE49-F238E27FC236}">
                <a16:creationId xmlns="" xmlns:a16="http://schemas.microsoft.com/office/drawing/2014/main" id="{68882FA4-A965-47AA-921B-198AEE8DB4B9}"/>
              </a:ext>
            </a:extLst>
          </p:cNvPr>
          <p:cNvCxnSpPr/>
          <p:nvPr/>
        </p:nvCxnSpPr>
        <p:spPr>
          <a:xfrm>
            <a:off x="7802028" y="2487452"/>
            <a:ext cx="1105800" cy="2287200"/>
          </a:xfrm>
          <a:prstGeom prst="straightConnector1">
            <a:avLst/>
          </a:prstGeom>
          <a:noFill/>
          <a:ln w="38100" cap="flat" cmpd="sng">
            <a:solidFill>
              <a:srgbClr val="C00000"/>
            </a:solidFill>
            <a:prstDash val="solid"/>
            <a:miter lim="800000"/>
            <a:headEnd type="none" w="sm" len="sm"/>
            <a:tailEnd type="triangle" w="med" len="med"/>
          </a:ln>
        </p:spPr>
      </p:cxnSp>
      <p:sp>
        <p:nvSpPr>
          <p:cNvPr id="34" name="Google Shape;158;ga93d70b120_1_38">
            <a:extLst>
              <a:ext uri="{FF2B5EF4-FFF2-40B4-BE49-F238E27FC236}">
                <a16:creationId xmlns="" xmlns:a16="http://schemas.microsoft.com/office/drawing/2014/main" id="{A5030B6A-DB1A-4C4E-A9EF-8BD36F616830}"/>
              </a:ext>
            </a:extLst>
          </p:cNvPr>
          <p:cNvSpPr txBox="1"/>
          <p:nvPr/>
        </p:nvSpPr>
        <p:spPr>
          <a:xfrm rot="17873157">
            <a:off x="2191653" y="3220632"/>
            <a:ext cx="2779365" cy="369319"/>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US" kern="0" dirty="0" err="1">
                <a:solidFill>
                  <a:schemeClr val="accent3"/>
                </a:solidFill>
                <a:latin typeface="Calibri"/>
                <a:ea typeface="Calibri"/>
                <a:cs typeface="Calibri"/>
                <a:sym typeface="Calibri"/>
              </a:rPr>
              <a:t>Accroissement</a:t>
            </a:r>
            <a:r>
              <a:rPr lang="en-US" kern="0" dirty="0">
                <a:solidFill>
                  <a:schemeClr val="accent3"/>
                </a:solidFill>
                <a:latin typeface="Calibri"/>
                <a:ea typeface="Calibri"/>
                <a:cs typeface="Calibri"/>
                <a:sym typeface="Calibri"/>
              </a:rPr>
              <a:t> </a:t>
            </a:r>
            <a:r>
              <a:rPr lang="en-US" kern="0" dirty="0" err="1">
                <a:solidFill>
                  <a:schemeClr val="accent3"/>
                </a:solidFill>
                <a:latin typeface="Calibri"/>
                <a:ea typeface="Calibri"/>
                <a:cs typeface="Calibri"/>
                <a:sym typeface="Calibri"/>
              </a:rPr>
              <a:t>d’énergie</a:t>
            </a:r>
            <a:endParaRPr kern="0" dirty="0">
              <a:solidFill>
                <a:schemeClr val="accent3"/>
              </a:solidFill>
              <a:latin typeface="Calibri"/>
              <a:ea typeface="Calibri"/>
              <a:cs typeface="Calibri"/>
              <a:sym typeface="Calibri"/>
            </a:endParaRPr>
          </a:p>
        </p:txBody>
      </p:sp>
      <p:sp>
        <p:nvSpPr>
          <p:cNvPr id="35" name="Google Shape;159;ga93d70b120_1_38">
            <a:extLst>
              <a:ext uri="{FF2B5EF4-FFF2-40B4-BE49-F238E27FC236}">
                <a16:creationId xmlns="" xmlns:a16="http://schemas.microsoft.com/office/drawing/2014/main" id="{9E2E9255-A7DD-4026-96EE-4449B04D4C41}"/>
              </a:ext>
            </a:extLst>
          </p:cNvPr>
          <p:cNvSpPr txBox="1"/>
          <p:nvPr/>
        </p:nvSpPr>
        <p:spPr>
          <a:xfrm rot="3896197">
            <a:off x="7460898" y="3238492"/>
            <a:ext cx="2211649" cy="369342"/>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US" kern="0" dirty="0">
                <a:solidFill>
                  <a:srgbClr val="C00000"/>
                </a:solidFill>
                <a:latin typeface="Calibri"/>
                <a:ea typeface="Calibri"/>
                <a:cs typeface="Calibri"/>
                <a:sym typeface="Calibri"/>
              </a:rPr>
              <a:t>Diminution </a:t>
            </a:r>
            <a:r>
              <a:rPr lang="en-US" kern="0" dirty="0" err="1">
                <a:solidFill>
                  <a:srgbClr val="C00000"/>
                </a:solidFill>
                <a:latin typeface="Calibri"/>
                <a:ea typeface="Calibri"/>
                <a:cs typeface="Calibri"/>
                <a:sym typeface="Calibri"/>
              </a:rPr>
              <a:t>d’énergie</a:t>
            </a:r>
            <a:endParaRPr kern="0" dirty="0">
              <a:solidFill>
                <a:srgbClr val="C00000"/>
              </a:solidFill>
              <a:latin typeface="Calibri"/>
              <a:ea typeface="Calibri"/>
              <a:cs typeface="Calibri"/>
              <a:sym typeface="Calibri"/>
            </a:endParaRPr>
          </a:p>
        </p:txBody>
      </p:sp>
      <p:sp>
        <p:nvSpPr>
          <p:cNvPr id="36" name="Google Shape;160;ga93d70b120_1_38">
            <a:extLst>
              <a:ext uri="{FF2B5EF4-FFF2-40B4-BE49-F238E27FC236}">
                <a16:creationId xmlns="" xmlns:a16="http://schemas.microsoft.com/office/drawing/2014/main" id="{E9400F45-16B0-492C-8F97-13429E851F6F}"/>
              </a:ext>
            </a:extLst>
          </p:cNvPr>
          <p:cNvSpPr/>
          <p:nvPr/>
        </p:nvSpPr>
        <p:spPr>
          <a:xfrm rot="3043399">
            <a:off x="4450121" y="1069535"/>
            <a:ext cx="2850414" cy="2492677"/>
          </a:xfrm>
          <a:prstGeom prst="arc">
            <a:avLst>
              <a:gd name="adj1" fmla="val 17856183"/>
              <a:gd name="adj2" fmla="val 0"/>
            </a:avLst>
          </a:prstGeom>
          <a:noFill/>
          <a:ln w="38100" cap="flat" cmpd="sng">
            <a:solidFill>
              <a:schemeClr val="accent1"/>
            </a:solidFill>
            <a:prstDash val="solid"/>
            <a:miter lim="800000"/>
            <a:headEnd type="none" w="sm" len="sm"/>
            <a:tailEnd type="triangle" w="med" len="med"/>
          </a:ln>
        </p:spPr>
        <p:txBody>
          <a:bodyPr spcFirstLastPara="1" wrap="square" lIns="91425" tIns="45700" rIns="91425" bIns="45700" anchor="ctr" anchorCtr="0">
            <a:noAutofit/>
          </a:bodyPr>
          <a:lstStyle/>
          <a:p>
            <a:pPr algn="ctr">
              <a:buClr>
                <a:srgbClr val="000000"/>
              </a:buClr>
              <a:buSzPts val="1800"/>
            </a:pPr>
            <a:endParaRPr kern="0">
              <a:solidFill>
                <a:srgbClr val="1A9988"/>
              </a:solidFill>
              <a:latin typeface="Calibri"/>
              <a:ea typeface="Calibri"/>
              <a:cs typeface="Calibri"/>
              <a:sym typeface="Calibri"/>
            </a:endParaRPr>
          </a:p>
        </p:txBody>
      </p:sp>
      <p:sp>
        <p:nvSpPr>
          <p:cNvPr id="37" name="Google Shape;161;ga93d70b120_1_38">
            <a:extLst>
              <a:ext uri="{FF2B5EF4-FFF2-40B4-BE49-F238E27FC236}">
                <a16:creationId xmlns="" xmlns:a16="http://schemas.microsoft.com/office/drawing/2014/main" id="{FDEB7A07-349F-41D9-A8B8-0BCF2F6E0F56}"/>
              </a:ext>
            </a:extLst>
          </p:cNvPr>
          <p:cNvSpPr/>
          <p:nvPr/>
        </p:nvSpPr>
        <p:spPr>
          <a:xfrm rot="3043662">
            <a:off x="4693722" y="3163041"/>
            <a:ext cx="2616560" cy="2328310"/>
          </a:xfrm>
          <a:prstGeom prst="arc">
            <a:avLst>
              <a:gd name="adj1" fmla="val 16200000"/>
              <a:gd name="adj2" fmla="val 0"/>
            </a:avLst>
          </a:prstGeom>
          <a:noFill/>
          <a:ln w="38100" cap="flat" cmpd="sng">
            <a:solidFill>
              <a:schemeClr val="accent1"/>
            </a:solidFill>
            <a:prstDash val="solid"/>
            <a:miter lim="800000"/>
            <a:headEnd type="none" w="sm" len="sm"/>
            <a:tailEnd type="triangle" w="med" len="med"/>
          </a:ln>
        </p:spPr>
        <p:txBody>
          <a:bodyPr spcFirstLastPara="1" wrap="square" lIns="91425" tIns="45700" rIns="91425" bIns="45700" anchor="ctr" anchorCtr="0">
            <a:noAutofit/>
          </a:bodyPr>
          <a:lstStyle/>
          <a:p>
            <a:pPr algn="ctr">
              <a:buClr>
                <a:srgbClr val="000000"/>
              </a:buClr>
              <a:buSzPts val="1800"/>
            </a:pPr>
            <a:endParaRPr kern="0">
              <a:solidFill>
                <a:schemeClr val="accent1">
                  <a:lumMod val="75000"/>
                </a:schemeClr>
              </a:solidFill>
              <a:latin typeface="Calibri"/>
              <a:ea typeface="Calibri"/>
              <a:cs typeface="Calibri"/>
              <a:sym typeface="Calibri"/>
            </a:endParaRPr>
          </a:p>
        </p:txBody>
      </p:sp>
      <p:sp>
        <p:nvSpPr>
          <p:cNvPr id="38" name="Google Shape;162;ga93d70b120_1_38">
            <a:extLst>
              <a:ext uri="{FF2B5EF4-FFF2-40B4-BE49-F238E27FC236}">
                <a16:creationId xmlns="" xmlns:a16="http://schemas.microsoft.com/office/drawing/2014/main" id="{16ADE583-2C80-4F4D-BFD6-24F86041209E}"/>
              </a:ext>
            </a:extLst>
          </p:cNvPr>
          <p:cNvSpPr txBox="1"/>
          <p:nvPr/>
        </p:nvSpPr>
        <p:spPr>
          <a:xfrm>
            <a:off x="5599958" y="575418"/>
            <a:ext cx="928200" cy="307800"/>
          </a:xfrm>
          <a:prstGeom prst="rect">
            <a:avLst/>
          </a:prstGeom>
          <a:noFill/>
          <a:ln>
            <a:noFill/>
          </a:ln>
        </p:spPr>
        <p:txBody>
          <a:bodyPr spcFirstLastPara="1" wrap="square" lIns="91425" tIns="45700" rIns="91425" bIns="45700" anchor="t" anchorCtr="0">
            <a:noAutofit/>
          </a:bodyPr>
          <a:lstStyle/>
          <a:p>
            <a:pPr algn="ctr">
              <a:buClr>
                <a:srgbClr val="000000"/>
              </a:buClr>
              <a:buSzPts val="1400"/>
            </a:pPr>
            <a:r>
              <a:rPr lang="en-US" sz="1400" b="1" kern="0" dirty="0">
                <a:solidFill>
                  <a:schemeClr val="accent1"/>
                </a:solidFill>
                <a:latin typeface="Calibri"/>
                <a:ea typeface="Calibri"/>
                <a:cs typeface="Calibri"/>
                <a:sym typeface="Calibri"/>
              </a:rPr>
              <a:t>DECISION</a:t>
            </a:r>
            <a:endParaRPr sz="1400" kern="0" dirty="0">
              <a:solidFill>
                <a:schemeClr val="accent1"/>
              </a:solidFill>
              <a:latin typeface="Arial"/>
              <a:ea typeface="Arial"/>
              <a:cs typeface="Arial"/>
              <a:sym typeface="Arial"/>
            </a:endParaRPr>
          </a:p>
        </p:txBody>
      </p:sp>
      <p:sp>
        <p:nvSpPr>
          <p:cNvPr id="39" name="Google Shape;163;ga93d70b120_1_38">
            <a:extLst>
              <a:ext uri="{FF2B5EF4-FFF2-40B4-BE49-F238E27FC236}">
                <a16:creationId xmlns="" xmlns:a16="http://schemas.microsoft.com/office/drawing/2014/main" id="{F2A29965-BFFC-4A34-82C1-CE7FA43D4B3B}"/>
              </a:ext>
            </a:extLst>
          </p:cNvPr>
          <p:cNvSpPr txBox="1"/>
          <p:nvPr/>
        </p:nvSpPr>
        <p:spPr>
          <a:xfrm>
            <a:off x="7165028" y="1536060"/>
            <a:ext cx="846900" cy="307800"/>
          </a:xfrm>
          <a:prstGeom prst="rect">
            <a:avLst/>
          </a:prstGeom>
          <a:solidFill>
            <a:schemeClr val="lt1"/>
          </a:solidFill>
          <a:ln>
            <a:noFill/>
          </a:ln>
        </p:spPr>
        <p:txBody>
          <a:bodyPr spcFirstLastPara="1" wrap="square" lIns="91425" tIns="45700" rIns="91425" bIns="45700" anchor="t" anchorCtr="0">
            <a:noAutofit/>
          </a:bodyPr>
          <a:lstStyle/>
          <a:p>
            <a:pPr>
              <a:buClr>
                <a:srgbClr val="000000"/>
              </a:buClr>
              <a:buSzPts val="1400"/>
            </a:pPr>
            <a:r>
              <a:rPr lang="en-US" sz="1400" b="1" kern="0" dirty="0">
                <a:solidFill>
                  <a:schemeClr val="accent1"/>
                </a:solidFill>
                <a:latin typeface="Calibri"/>
                <a:ea typeface="Calibri"/>
                <a:cs typeface="Calibri"/>
                <a:sym typeface="Calibri"/>
              </a:rPr>
              <a:t>ACTION</a:t>
            </a:r>
            <a:endParaRPr sz="1400" kern="0" dirty="0">
              <a:solidFill>
                <a:schemeClr val="accent1"/>
              </a:solidFill>
              <a:latin typeface="Arial"/>
              <a:ea typeface="Arial"/>
              <a:cs typeface="Arial"/>
              <a:sym typeface="Arial"/>
            </a:endParaRPr>
          </a:p>
        </p:txBody>
      </p:sp>
      <p:sp>
        <p:nvSpPr>
          <p:cNvPr id="40" name="Google Shape;164;ga93d70b120_1_38">
            <a:extLst>
              <a:ext uri="{FF2B5EF4-FFF2-40B4-BE49-F238E27FC236}">
                <a16:creationId xmlns="" xmlns:a16="http://schemas.microsoft.com/office/drawing/2014/main" id="{B42BDD04-C3C9-4DF8-91A2-9E36B79D3C34}"/>
              </a:ext>
            </a:extLst>
          </p:cNvPr>
          <p:cNvSpPr txBox="1"/>
          <p:nvPr/>
        </p:nvSpPr>
        <p:spPr>
          <a:xfrm>
            <a:off x="5354670" y="2896273"/>
            <a:ext cx="1434900" cy="307800"/>
          </a:xfrm>
          <a:prstGeom prst="rect">
            <a:avLst/>
          </a:prstGeom>
          <a:solidFill>
            <a:schemeClr val="lt1"/>
          </a:solidFill>
          <a:ln>
            <a:noFill/>
          </a:ln>
        </p:spPr>
        <p:txBody>
          <a:bodyPr spcFirstLastPara="1" wrap="square" lIns="91425" tIns="45700" rIns="91425" bIns="45700" anchor="t" anchorCtr="0">
            <a:noAutofit/>
          </a:bodyPr>
          <a:lstStyle/>
          <a:p>
            <a:pPr algn="ctr">
              <a:buClr>
                <a:srgbClr val="000000"/>
              </a:buClr>
              <a:buSzPts val="1400"/>
            </a:pPr>
            <a:r>
              <a:rPr lang="en-US" sz="1400" b="1" kern="0" dirty="0">
                <a:solidFill>
                  <a:schemeClr val="accent1"/>
                </a:solidFill>
                <a:latin typeface="Calibri"/>
                <a:ea typeface="Calibri"/>
                <a:cs typeface="Calibri"/>
                <a:sym typeface="Calibri"/>
              </a:rPr>
              <a:t>EVALUATION</a:t>
            </a:r>
            <a:endParaRPr sz="1400" kern="0" dirty="0">
              <a:solidFill>
                <a:schemeClr val="accent1"/>
              </a:solidFill>
              <a:latin typeface="Arial"/>
              <a:ea typeface="Arial"/>
              <a:cs typeface="Arial"/>
              <a:sym typeface="Arial"/>
            </a:endParaRPr>
          </a:p>
        </p:txBody>
      </p:sp>
      <p:sp>
        <p:nvSpPr>
          <p:cNvPr id="41" name="Google Shape;165;ga93d70b120_1_38">
            <a:extLst>
              <a:ext uri="{FF2B5EF4-FFF2-40B4-BE49-F238E27FC236}">
                <a16:creationId xmlns="" xmlns:a16="http://schemas.microsoft.com/office/drawing/2014/main" id="{47017E02-78A8-4310-860C-A166B37B7E1E}"/>
              </a:ext>
            </a:extLst>
          </p:cNvPr>
          <p:cNvSpPr txBox="1"/>
          <p:nvPr/>
        </p:nvSpPr>
        <p:spPr>
          <a:xfrm>
            <a:off x="3232965" y="1562346"/>
            <a:ext cx="1762163" cy="307800"/>
          </a:xfrm>
          <a:prstGeom prst="rect">
            <a:avLst/>
          </a:prstGeom>
          <a:solidFill>
            <a:schemeClr val="lt1"/>
          </a:solidFill>
          <a:ln>
            <a:noFill/>
          </a:ln>
        </p:spPr>
        <p:txBody>
          <a:bodyPr spcFirstLastPara="1" wrap="square" lIns="91425" tIns="45700" rIns="91425" bIns="45700" anchor="t" anchorCtr="0">
            <a:noAutofit/>
          </a:bodyPr>
          <a:lstStyle/>
          <a:p>
            <a:pPr algn="r">
              <a:buClr>
                <a:srgbClr val="000000"/>
              </a:buClr>
              <a:buSzPts val="1400"/>
            </a:pPr>
            <a:r>
              <a:rPr lang="en-US" sz="1400" b="1" kern="0" dirty="0">
                <a:solidFill>
                  <a:schemeClr val="accent1"/>
                </a:solidFill>
                <a:latin typeface="Calibri"/>
                <a:ea typeface="Calibri"/>
                <a:cs typeface="Calibri"/>
                <a:sym typeface="Calibri"/>
              </a:rPr>
              <a:t>RECOMMENDATION</a:t>
            </a:r>
            <a:endParaRPr sz="1400" kern="0" dirty="0">
              <a:solidFill>
                <a:schemeClr val="accent1"/>
              </a:solidFill>
              <a:latin typeface="Arial"/>
              <a:ea typeface="Arial"/>
              <a:cs typeface="Arial"/>
              <a:sym typeface="Arial"/>
            </a:endParaRPr>
          </a:p>
        </p:txBody>
      </p:sp>
      <p:sp>
        <p:nvSpPr>
          <p:cNvPr id="42" name="Google Shape;166;ga93d70b120_1_38">
            <a:extLst>
              <a:ext uri="{FF2B5EF4-FFF2-40B4-BE49-F238E27FC236}">
                <a16:creationId xmlns="" xmlns:a16="http://schemas.microsoft.com/office/drawing/2014/main" id="{1D8EA14F-9BD9-4494-9AD6-8DA006D9E679}"/>
              </a:ext>
            </a:extLst>
          </p:cNvPr>
          <p:cNvSpPr txBox="1"/>
          <p:nvPr/>
        </p:nvSpPr>
        <p:spPr>
          <a:xfrm rot="18585783">
            <a:off x="148390" y="1739641"/>
            <a:ext cx="2328748" cy="1207183"/>
          </a:xfrm>
          <a:prstGeom prst="rect">
            <a:avLst/>
          </a:prstGeom>
          <a:solidFill>
            <a:srgbClr val="FFFFFF"/>
          </a:solidFill>
          <a:ln>
            <a:noFill/>
          </a:ln>
        </p:spPr>
        <p:txBody>
          <a:bodyPr spcFirstLastPara="1" wrap="square" lIns="91425" tIns="45700" rIns="91425" bIns="45700" anchor="t" anchorCtr="0">
            <a:noAutofit/>
          </a:bodyPr>
          <a:lstStyle/>
          <a:p>
            <a:pPr algn="ctr">
              <a:buClr>
                <a:srgbClr val="000000"/>
              </a:buClr>
              <a:buSzPts val="1800"/>
            </a:pPr>
            <a:r>
              <a:rPr lang="en-US" b="1" kern="0" dirty="0">
                <a:solidFill>
                  <a:srgbClr val="0070C0"/>
                </a:solidFill>
                <a:latin typeface="Calibri"/>
                <a:ea typeface="Calibri"/>
                <a:cs typeface="Calibri"/>
                <a:sym typeface="Calibri"/>
              </a:rPr>
              <a:t>CONTEXTE </a:t>
            </a:r>
            <a:endParaRPr sz="1400" kern="0" dirty="0">
              <a:solidFill>
                <a:srgbClr val="000000"/>
              </a:solidFill>
              <a:latin typeface="Arial"/>
              <a:ea typeface="Arial"/>
              <a:cs typeface="Arial"/>
              <a:sym typeface="Arial"/>
            </a:endParaRPr>
          </a:p>
          <a:p>
            <a:pPr algn="ctr">
              <a:buClr>
                <a:srgbClr val="000000"/>
              </a:buClr>
              <a:buSzPts val="1800"/>
            </a:pPr>
            <a:r>
              <a:rPr lang="en-US" b="1" kern="0" dirty="0">
                <a:solidFill>
                  <a:srgbClr val="0070C0"/>
                </a:solidFill>
                <a:latin typeface="Calibri"/>
                <a:ea typeface="Calibri"/>
                <a:cs typeface="Calibri"/>
                <a:sym typeface="Calibri"/>
              </a:rPr>
              <a:t>ENVIRONMENT </a:t>
            </a:r>
            <a:endParaRPr sz="1400" kern="0" dirty="0">
              <a:solidFill>
                <a:srgbClr val="000000"/>
              </a:solidFill>
              <a:latin typeface="Arial"/>
              <a:ea typeface="Arial"/>
              <a:cs typeface="Arial"/>
              <a:sym typeface="Arial"/>
            </a:endParaRPr>
          </a:p>
          <a:p>
            <a:pPr algn="ctr">
              <a:buClr>
                <a:srgbClr val="000000"/>
              </a:buClr>
              <a:buSzPts val="1800"/>
            </a:pPr>
            <a:r>
              <a:rPr lang="en-US" b="1" kern="0" dirty="0">
                <a:solidFill>
                  <a:srgbClr val="0070C0"/>
                </a:solidFill>
                <a:latin typeface="Calibri"/>
                <a:ea typeface="Calibri"/>
                <a:cs typeface="Calibri"/>
                <a:sym typeface="Calibri"/>
              </a:rPr>
              <a:t>REALITE</a:t>
            </a:r>
            <a:endParaRPr sz="1400" kern="0" dirty="0">
              <a:solidFill>
                <a:srgbClr val="000000"/>
              </a:solidFill>
              <a:latin typeface="Arial"/>
              <a:ea typeface="Arial"/>
              <a:cs typeface="Arial"/>
              <a:sym typeface="Arial"/>
            </a:endParaRPr>
          </a:p>
        </p:txBody>
      </p:sp>
      <p:sp>
        <p:nvSpPr>
          <p:cNvPr id="43" name="Google Shape;167;ga93d70b120_1_38">
            <a:extLst>
              <a:ext uri="{FF2B5EF4-FFF2-40B4-BE49-F238E27FC236}">
                <a16:creationId xmlns="" xmlns:a16="http://schemas.microsoft.com/office/drawing/2014/main" id="{7BE4C26D-DD52-4F94-B1FE-2AB1EF2404BA}"/>
              </a:ext>
            </a:extLst>
          </p:cNvPr>
          <p:cNvSpPr txBox="1"/>
          <p:nvPr/>
        </p:nvSpPr>
        <p:spPr>
          <a:xfrm rot="3142455">
            <a:off x="10033746" y="1881522"/>
            <a:ext cx="2328743" cy="923420"/>
          </a:xfrm>
          <a:prstGeom prst="rect">
            <a:avLst/>
          </a:prstGeom>
          <a:noFill/>
          <a:ln>
            <a:noFill/>
          </a:ln>
        </p:spPr>
        <p:txBody>
          <a:bodyPr spcFirstLastPara="1" wrap="square" lIns="91425" tIns="45700" rIns="91425" bIns="45700" anchor="t" anchorCtr="0">
            <a:noAutofit/>
          </a:bodyPr>
          <a:lstStyle/>
          <a:p>
            <a:pPr algn="ctr">
              <a:buClr>
                <a:srgbClr val="000000"/>
              </a:buClr>
              <a:buSzPts val="1800"/>
            </a:pPr>
            <a:r>
              <a:rPr lang="en-US" b="1" kern="0" dirty="0">
                <a:solidFill>
                  <a:srgbClr val="0070C0"/>
                </a:solidFill>
                <a:latin typeface="Calibri"/>
                <a:ea typeface="Calibri"/>
                <a:cs typeface="Calibri"/>
                <a:sym typeface="Calibri"/>
              </a:rPr>
              <a:t>CONTEXTE </a:t>
            </a:r>
            <a:endParaRPr sz="1400" kern="0" dirty="0">
              <a:solidFill>
                <a:srgbClr val="000000"/>
              </a:solidFill>
              <a:latin typeface="Arial"/>
              <a:ea typeface="Arial"/>
              <a:cs typeface="Arial"/>
              <a:sym typeface="Arial"/>
            </a:endParaRPr>
          </a:p>
          <a:p>
            <a:pPr algn="ctr">
              <a:buClr>
                <a:srgbClr val="000000"/>
              </a:buClr>
              <a:buSzPts val="1800"/>
            </a:pPr>
            <a:r>
              <a:rPr lang="en-US" b="1" kern="0" dirty="0">
                <a:solidFill>
                  <a:srgbClr val="0070C0"/>
                </a:solidFill>
                <a:latin typeface="Calibri"/>
                <a:ea typeface="Calibri"/>
                <a:cs typeface="Calibri"/>
                <a:sym typeface="Calibri"/>
              </a:rPr>
              <a:t>ENVIRONMENT </a:t>
            </a:r>
            <a:endParaRPr sz="1400" kern="0" dirty="0">
              <a:solidFill>
                <a:srgbClr val="000000"/>
              </a:solidFill>
              <a:latin typeface="Arial"/>
              <a:ea typeface="Arial"/>
              <a:cs typeface="Arial"/>
              <a:sym typeface="Arial"/>
            </a:endParaRPr>
          </a:p>
          <a:p>
            <a:pPr algn="ctr">
              <a:buClr>
                <a:srgbClr val="000000"/>
              </a:buClr>
              <a:buSzPts val="1800"/>
            </a:pPr>
            <a:r>
              <a:rPr lang="en-US" b="1" kern="0" dirty="0">
                <a:solidFill>
                  <a:srgbClr val="0070C0"/>
                </a:solidFill>
                <a:latin typeface="Calibri"/>
                <a:ea typeface="Calibri"/>
                <a:cs typeface="Calibri"/>
                <a:sym typeface="Calibri"/>
              </a:rPr>
              <a:t>REALITE</a:t>
            </a:r>
            <a:endParaRPr sz="1400" kern="0" dirty="0">
              <a:solidFill>
                <a:srgbClr val="000000"/>
              </a:solidFill>
              <a:latin typeface="Arial"/>
              <a:ea typeface="Arial"/>
              <a:cs typeface="Arial"/>
              <a:sym typeface="Arial"/>
            </a:endParaRPr>
          </a:p>
        </p:txBody>
      </p:sp>
      <p:sp>
        <p:nvSpPr>
          <p:cNvPr id="44" name="Google Shape;168;ga93d70b120_1_38">
            <a:extLst>
              <a:ext uri="{FF2B5EF4-FFF2-40B4-BE49-F238E27FC236}">
                <a16:creationId xmlns="" xmlns:a16="http://schemas.microsoft.com/office/drawing/2014/main" id="{FBC68261-7A07-4CF5-AB3C-5878619984BC}"/>
              </a:ext>
            </a:extLst>
          </p:cNvPr>
          <p:cNvSpPr txBox="1"/>
          <p:nvPr/>
        </p:nvSpPr>
        <p:spPr>
          <a:xfrm>
            <a:off x="7365315" y="992009"/>
            <a:ext cx="1214700" cy="523200"/>
          </a:xfrm>
          <a:prstGeom prst="rect">
            <a:avLst/>
          </a:prstGeom>
          <a:solidFill>
            <a:schemeClr val="lt1"/>
          </a:solidFill>
          <a:ln>
            <a:noFill/>
          </a:ln>
        </p:spPr>
        <p:txBody>
          <a:bodyPr spcFirstLastPara="1" wrap="square" lIns="91425" tIns="45700" rIns="91425" bIns="45700" anchor="t" anchorCtr="0">
            <a:noAutofit/>
          </a:bodyPr>
          <a:lstStyle/>
          <a:p>
            <a:pPr algn="ctr">
              <a:buClr>
                <a:srgbClr val="000000"/>
              </a:buClr>
              <a:buSzPts val="1400"/>
            </a:pPr>
            <a:r>
              <a:rPr lang="en-US" sz="1400" b="1" kern="0" dirty="0">
                <a:solidFill>
                  <a:srgbClr val="FFC000"/>
                </a:solidFill>
                <a:latin typeface="Calibri"/>
                <a:ea typeface="Calibri"/>
                <a:cs typeface="Calibri"/>
                <a:sym typeface="Calibri"/>
              </a:rPr>
              <a:t>Doute </a:t>
            </a:r>
            <a:r>
              <a:rPr lang="en-US" sz="1400" b="1" kern="0" dirty="0" err="1">
                <a:solidFill>
                  <a:srgbClr val="FFC000"/>
                </a:solidFill>
                <a:latin typeface="Calibri"/>
                <a:ea typeface="Calibri"/>
                <a:cs typeface="Calibri"/>
                <a:sym typeface="Calibri"/>
              </a:rPr>
              <a:t>Opérationnel</a:t>
            </a:r>
            <a:endParaRPr sz="1400" b="1" kern="0" dirty="0">
              <a:solidFill>
                <a:srgbClr val="FFC000"/>
              </a:solidFill>
              <a:latin typeface="Calibri"/>
              <a:ea typeface="Calibri"/>
              <a:cs typeface="Calibri"/>
              <a:sym typeface="Calibri"/>
            </a:endParaRPr>
          </a:p>
        </p:txBody>
      </p:sp>
      <p:sp>
        <p:nvSpPr>
          <p:cNvPr id="45" name="Google Shape;169;ga93d70b120_1_38">
            <a:extLst>
              <a:ext uri="{FF2B5EF4-FFF2-40B4-BE49-F238E27FC236}">
                <a16:creationId xmlns="" xmlns:a16="http://schemas.microsoft.com/office/drawing/2014/main" id="{8F6C305D-43A4-4022-8337-7126EFFD9775}"/>
              </a:ext>
            </a:extLst>
          </p:cNvPr>
          <p:cNvSpPr txBox="1"/>
          <p:nvPr/>
        </p:nvSpPr>
        <p:spPr>
          <a:xfrm>
            <a:off x="8661496" y="2949018"/>
            <a:ext cx="1214700" cy="523200"/>
          </a:xfrm>
          <a:prstGeom prst="rect">
            <a:avLst/>
          </a:prstGeom>
          <a:solidFill>
            <a:schemeClr val="lt1"/>
          </a:solidFill>
          <a:ln>
            <a:noFill/>
          </a:ln>
        </p:spPr>
        <p:txBody>
          <a:bodyPr spcFirstLastPara="1" wrap="square" lIns="91425" tIns="45700" rIns="91425" bIns="45700" anchor="t" anchorCtr="0">
            <a:noAutofit/>
          </a:bodyPr>
          <a:lstStyle/>
          <a:p>
            <a:pPr algn="ctr">
              <a:buClr>
                <a:srgbClr val="000000"/>
              </a:buClr>
              <a:buSzPts val="1400"/>
            </a:pPr>
            <a:r>
              <a:rPr lang="en-US" sz="1400" b="1" kern="0" dirty="0">
                <a:solidFill>
                  <a:srgbClr val="FFC000"/>
                </a:solidFill>
                <a:latin typeface="Calibri"/>
                <a:ea typeface="Calibri"/>
                <a:cs typeface="Calibri"/>
                <a:sym typeface="Calibri"/>
              </a:rPr>
              <a:t>Doute </a:t>
            </a:r>
            <a:r>
              <a:rPr lang="en-US" sz="1400" b="1" kern="0" dirty="0" err="1">
                <a:solidFill>
                  <a:srgbClr val="FFC000"/>
                </a:solidFill>
                <a:latin typeface="Calibri"/>
                <a:ea typeface="Calibri"/>
                <a:cs typeface="Calibri"/>
                <a:sym typeface="Calibri"/>
              </a:rPr>
              <a:t>Idéologique</a:t>
            </a:r>
            <a:endParaRPr sz="1400" b="1" kern="0" dirty="0">
              <a:solidFill>
                <a:srgbClr val="FFC000"/>
              </a:solidFill>
              <a:latin typeface="Calibri"/>
              <a:ea typeface="Calibri"/>
              <a:cs typeface="Calibri"/>
              <a:sym typeface="Calibri"/>
            </a:endParaRPr>
          </a:p>
        </p:txBody>
      </p:sp>
      <p:sp>
        <p:nvSpPr>
          <p:cNvPr id="46" name="Google Shape;170;ga93d70b120_1_38">
            <a:extLst>
              <a:ext uri="{FF2B5EF4-FFF2-40B4-BE49-F238E27FC236}">
                <a16:creationId xmlns="" xmlns:a16="http://schemas.microsoft.com/office/drawing/2014/main" id="{29733CAB-D88B-4811-B5B5-48A9A1F36F9B}"/>
              </a:ext>
            </a:extLst>
          </p:cNvPr>
          <p:cNvSpPr txBox="1"/>
          <p:nvPr/>
        </p:nvSpPr>
        <p:spPr>
          <a:xfrm>
            <a:off x="8789671" y="4853287"/>
            <a:ext cx="1214700" cy="523200"/>
          </a:xfrm>
          <a:prstGeom prst="rect">
            <a:avLst/>
          </a:prstGeom>
          <a:noFill/>
          <a:ln>
            <a:noFill/>
          </a:ln>
        </p:spPr>
        <p:txBody>
          <a:bodyPr spcFirstLastPara="1" wrap="square" lIns="91425" tIns="45700" rIns="91425" bIns="45700" anchor="t" anchorCtr="0">
            <a:noAutofit/>
          </a:bodyPr>
          <a:lstStyle/>
          <a:p>
            <a:pPr algn="ctr">
              <a:buClr>
                <a:srgbClr val="000000"/>
              </a:buClr>
              <a:buSzPts val="1400"/>
            </a:pPr>
            <a:r>
              <a:rPr lang="en-US" sz="1400" b="1" kern="0" dirty="0">
                <a:solidFill>
                  <a:srgbClr val="FFC000"/>
                </a:solidFill>
                <a:latin typeface="Calibri"/>
                <a:ea typeface="Calibri"/>
                <a:cs typeface="Calibri"/>
                <a:sym typeface="Calibri"/>
              </a:rPr>
              <a:t>Doute </a:t>
            </a:r>
            <a:r>
              <a:rPr lang="en-US" sz="1400" b="1" kern="0" dirty="0" err="1">
                <a:solidFill>
                  <a:srgbClr val="FFC000"/>
                </a:solidFill>
                <a:latin typeface="Calibri"/>
                <a:ea typeface="Calibri"/>
                <a:cs typeface="Calibri"/>
                <a:sym typeface="Calibri"/>
              </a:rPr>
              <a:t>Existentiel</a:t>
            </a:r>
            <a:endParaRPr sz="1400" b="1" kern="0" dirty="0">
              <a:solidFill>
                <a:srgbClr val="FFC000"/>
              </a:solidFill>
              <a:latin typeface="Calibri"/>
              <a:ea typeface="Calibri"/>
              <a:cs typeface="Calibri"/>
              <a:sym typeface="Calibri"/>
            </a:endParaRPr>
          </a:p>
        </p:txBody>
      </p:sp>
      <p:sp>
        <p:nvSpPr>
          <p:cNvPr id="47" name="Google Shape;171;ga93d70b120_1_38">
            <a:extLst>
              <a:ext uri="{FF2B5EF4-FFF2-40B4-BE49-F238E27FC236}">
                <a16:creationId xmlns="" xmlns:a16="http://schemas.microsoft.com/office/drawing/2014/main" id="{69B5CBF9-B631-4E2A-BBE5-ED3077025AF0}"/>
              </a:ext>
            </a:extLst>
          </p:cNvPr>
          <p:cNvSpPr txBox="1">
            <a:spLocks/>
          </p:cNvSpPr>
          <p:nvPr/>
        </p:nvSpPr>
        <p:spPr>
          <a:xfrm>
            <a:off x="176170" y="117980"/>
            <a:ext cx="8583300" cy="713700"/>
          </a:xfrm>
          <a:prstGeom prst="rect">
            <a:avLst/>
          </a:prstGeom>
        </p:spPr>
        <p:txBody>
          <a:bodyPr spcFirstLastPara="1" wrap="square" lIns="91425" tIns="91425" rIns="91425" bIns="91425" anchor="t" anchorCtr="0">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FR" sz="1800" dirty="0">
                <a:solidFill>
                  <a:srgbClr val="000000"/>
                </a:solidFill>
                <a:latin typeface="Arial"/>
                <a:ea typeface="Arial"/>
                <a:cs typeface="Arial"/>
                <a:sym typeface="Arial"/>
              </a:rPr>
              <a:t>Cycle Vie-Mort-Résurrection et le Cycle du Pouvoir</a:t>
            </a:r>
          </a:p>
        </p:txBody>
      </p:sp>
    </p:spTree>
    <p:extLst>
      <p:ext uri="{BB962C8B-B14F-4D97-AF65-F5344CB8AC3E}">
        <p14:creationId xmlns:p14="http://schemas.microsoft.com/office/powerpoint/2010/main" val="222433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childTnLst>
                                </p:cTn>
                              </p:par>
                              <p:par>
                                <p:cTn id="28" presetID="10" presetClass="entr" presetSubtype="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1000"/>
                                        <p:tgtEl>
                                          <p:spTgt spid="38"/>
                                        </p:tgtEl>
                                      </p:cBhvr>
                                    </p:animEffect>
                                  </p:childTnLst>
                                </p:cTn>
                              </p:par>
                              <p:par>
                                <p:cTn id="31" presetID="10"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1000"/>
                                        <p:tgtEl>
                                          <p:spTgt spid="39"/>
                                        </p:tgtEl>
                                      </p:cBhvr>
                                    </p:animEffect>
                                  </p:childTnLst>
                                </p:cTn>
                              </p:par>
                              <p:par>
                                <p:cTn id="34" presetID="10"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childTnLst>
                                </p:cTn>
                              </p:par>
                              <p:par>
                                <p:cTn id="37" presetID="10"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0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1000"/>
                                        <p:tgtEl>
                                          <p:spTgt spid="4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10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1000"/>
                                        <p:tgtEl>
                                          <p:spTgt spid="37"/>
                                        </p:tgtEl>
                                      </p:cBhvr>
                                    </p:animEffect>
                                  </p:childTnLst>
                                </p:cTn>
                              </p:par>
                              <p:par>
                                <p:cTn id="60" presetID="10" presetClass="entr" presetSubtype="0" fill="hold" nodeType="with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fade">
                                      <p:cBhvr>
                                        <p:cTn id="62"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A9AE02-63A1-43D7-A5E1-6A867692412D}"/>
              </a:ext>
            </a:extLst>
          </p:cNvPr>
          <p:cNvSpPr>
            <a:spLocks noGrp="1"/>
          </p:cNvSpPr>
          <p:nvPr>
            <p:ph type="title"/>
          </p:nvPr>
        </p:nvSpPr>
        <p:spPr>
          <a:xfrm>
            <a:off x="1161826" y="305071"/>
            <a:ext cx="10058400" cy="702292"/>
          </a:xfrm>
        </p:spPr>
        <p:txBody>
          <a:bodyPr>
            <a:normAutofit fontScale="90000"/>
          </a:bodyPr>
          <a:lstStyle/>
          <a:p>
            <a:r>
              <a:rPr lang="fr-FR" dirty="0"/>
              <a:t>Discernement et planification: Un mouvement unifié</a:t>
            </a:r>
            <a:br>
              <a:rPr lang="fr-FR" dirty="0"/>
            </a:br>
            <a:r>
              <a:rPr lang="fr-FR" sz="2200" b="0" dirty="0"/>
              <a:t>Une poursuite du pèlerinage communautaire et non pas deux modes d’opération différents</a:t>
            </a:r>
            <a:endParaRPr lang="en-US" b="0" dirty="0"/>
          </a:p>
        </p:txBody>
      </p:sp>
      <p:pic>
        <p:nvPicPr>
          <p:cNvPr id="4" name="Picture 3">
            <a:extLst>
              <a:ext uri="{FF2B5EF4-FFF2-40B4-BE49-F238E27FC236}">
                <a16:creationId xmlns="" xmlns:a16="http://schemas.microsoft.com/office/drawing/2014/main" id="{E78A0FA9-0DC3-4EF4-B093-3EB9B138BF56}"/>
              </a:ext>
            </a:extLst>
          </p:cNvPr>
          <p:cNvPicPr>
            <a:picLocks noChangeAspect="1"/>
          </p:cNvPicPr>
          <p:nvPr/>
        </p:nvPicPr>
        <p:blipFill rotWithShape="1">
          <a:blip r:embed="rId3"/>
          <a:srcRect t="6977"/>
          <a:stretch/>
        </p:blipFill>
        <p:spPr>
          <a:xfrm>
            <a:off x="258183" y="1313328"/>
            <a:ext cx="5023822" cy="4673302"/>
          </a:xfrm>
          <a:prstGeom prst="rect">
            <a:avLst/>
          </a:prstGeom>
        </p:spPr>
      </p:pic>
      <p:pic>
        <p:nvPicPr>
          <p:cNvPr id="5" name="Picture 2" descr="Innovative Strategic Planning at Hyper Speed - Blog | Planview">
            <a:extLst>
              <a:ext uri="{FF2B5EF4-FFF2-40B4-BE49-F238E27FC236}">
                <a16:creationId xmlns="" xmlns:a16="http://schemas.microsoft.com/office/drawing/2014/main" id="{557673E0-AC85-4699-9515-693775E2B8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65" r="10985"/>
          <a:stretch/>
        </p:blipFill>
        <p:spPr bwMode="auto">
          <a:xfrm>
            <a:off x="5382411" y="1313328"/>
            <a:ext cx="6637468" cy="46733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 xmlns:a16="http://schemas.microsoft.com/office/drawing/2014/main" id="{378100AB-1B7E-4304-82A0-600742AE03F7}"/>
              </a:ext>
            </a:extLst>
          </p:cNvPr>
          <p:cNvSpPr txBox="1"/>
          <p:nvPr/>
        </p:nvSpPr>
        <p:spPr>
          <a:xfrm>
            <a:off x="3035689" y="2911314"/>
            <a:ext cx="4593039" cy="1477328"/>
          </a:xfrm>
          <a:prstGeom prst="rect">
            <a:avLst/>
          </a:prstGeom>
          <a:solidFill>
            <a:srgbClr val="FFFFFF">
              <a:alpha val="80000"/>
            </a:srgbClr>
          </a:solidFill>
        </p:spPr>
        <p:txBody>
          <a:bodyPr wrap="square">
            <a:spAutoFit/>
          </a:bodyPr>
          <a:lstStyle/>
          <a:p>
            <a:pPr marL="285750" indent="-285750">
              <a:buFont typeface="Arial" panose="020B0604020202020204" pitchFamily="34" charset="0"/>
              <a:buChar char="•"/>
            </a:pPr>
            <a:r>
              <a:rPr lang="fr-FR" dirty="0"/>
              <a:t>Concrétiser la mission, aller jusqu’au bout de notre vocation, dans un lieu et contexte particuliers. </a:t>
            </a:r>
            <a:endParaRPr lang="en-US" dirty="0"/>
          </a:p>
          <a:p>
            <a:pPr marL="285750" indent="-285750">
              <a:buFont typeface="Arial" panose="020B0604020202020204" pitchFamily="34" charset="0"/>
              <a:buChar char="•"/>
            </a:pPr>
            <a:r>
              <a:rPr lang="fr-FR" dirty="0"/>
              <a:t>Une fidélité à nos engagements.</a:t>
            </a:r>
          </a:p>
          <a:p>
            <a:pPr marL="285750" indent="-285750">
              <a:buFont typeface="Arial" panose="020B0604020202020204" pitchFamily="34" charset="0"/>
              <a:buChar char="•"/>
            </a:pPr>
            <a:r>
              <a:rPr lang="fr-FR" dirty="0"/>
              <a:t>Une expérience de Dieu</a:t>
            </a:r>
          </a:p>
        </p:txBody>
      </p:sp>
    </p:spTree>
    <p:extLst>
      <p:ext uri="{BB962C8B-B14F-4D97-AF65-F5344CB8AC3E}">
        <p14:creationId xmlns:p14="http://schemas.microsoft.com/office/powerpoint/2010/main" val="197897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theme/theme1.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1210</Words>
  <Application>Microsoft Office PowerPoint</Application>
  <PresentationFormat>Personnalisé</PresentationFormat>
  <Paragraphs>228</Paragraphs>
  <Slides>23</Slides>
  <Notes>7</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Retrospect</vt:lpstr>
      <vt:lpstr>Formation DICAP  13-14 Avril 2021</vt:lpstr>
      <vt:lpstr>Discernement en Commun et Planification Apostolique Discernment in Common and Apostolic Planning (DICAP)</vt:lpstr>
      <vt:lpstr>Discernement en Commun et Planification Apostolique Discernment in Common and Apostolic Planning (DICAP)</vt:lpstr>
      <vt:lpstr>Présentation PowerPoint</vt:lpstr>
      <vt:lpstr>Présentation PowerPoint</vt:lpstr>
      <vt:lpstr>Présentation PowerPoint</vt:lpstr>
      <vt:lpstr>Retour sur le Cycle VIE-MORT-RESURRECTION </vt:lpstr>
      <vt:lpstr>Présentation PowerPoint</vt:lpstr>
      <vt:lpstr>Discernement et planification: Un mouvement unifié Une poursuite du pèlerinage communautaire et non pas deux modes d’opération différents</vt:lpstr>
      <vt:lpstr>Etapes de la Planification Apostolique La planification apostolique: un ministère des Exercices, pour un corps apostolique</vt:lpstr>
      <vt:lpstr>Etapes de la Planification Apostolique La planification apostolique: un ministère des Exercices, pour un corps apostolique</vt:lpstr>
      <vt:lpstr>Etapes de la Planification Apostolique La planification apostolique: un ministère des Exercices, pour un corps apostolique</vt:lpstr>
      <vt:lpstr>Etapes de la Planification Apostolique La planification apostolique: un ministère des Exercices, pour un corps apostolique</vt:lpstr>
      <vt:lpstr>Etapes de la Planification Apostolique La planification apostolique: un ministère des Exercices, pour un corps apostolique</vt:lpstr>
      <vt:lpstr>Etapes de la Planification Apostolique La planification apostolique: un ministère des Exercices, pour un corps apostolique</vt:lpstr>
      <vt:lpstr>Voici à quoi pourrait ressembler un Plan Apostolique </vt:lpstr>
      <vt:lpstr>Lire les Signes des Temps</vt:lpstr>
      <vt:lpstr>Lire les Signes des Temps Un discernement authentique tient compte des réalités concrètes de notre contexte</vt:lpstr>
      <vt:lpstr>Lire les Signes des Temps Un discernement authentique tient compte des réalités concrètes dans notre contexte</vt:lpstr>
      <vt:lpstr>Outils de réflexion</vt:lpstr>
      <vt:lpstr>Présentation PowerPoint</vt:lpstr>
      <vt:lpstr>Il s’agit de mieux comprendre ce que l’Esprit révèle au groupe</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DICAP  13-14 Avril 2021</dc:title>
  <dc:creator>Annick</dc:creator>
  <cp:lastModifiedBy>Annick</cp:lastModifiedBy>
  <cp:revision>1</cp:revision>
  <dcterms:modified xsi:type="dcterms:W3CDTF">2021-05-21T17:12:16Z</dcterms:modified>
</cp:coreProperties>
</file>