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Lst>
  <p:notesMasterIdLst>
    <p:notesMasterId r:id="rId11"/>
  </p:notesMasterIdLst>
  <p:sldIdLst>
    <p:sldId id="257" r:id="rId3"/>
    <p:sldId id="260" r:id="rId4"/>
    <p:sldId id="258" r:id="rId5"/>
    <p:sldId id="259" r:id="rId6"/>
    <p:sldId id="510" r:id="rId7"/>
    <p:sldId id="261" r:id="rId8"/>
    <p:sldId id="507" r:id="rId9"/>
    <p:sldId id="508"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7BC734-1D58-4DD7-9BA5-A79540907E39}" type="datetimeFigureOut">
              <a:rPr lang="fr-BE" smtClean="0"/>
              <a:t>28/04/26</a:t>
            </a:fld>
            <a:endParaRPr lang="fr-BE"/>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D17D2E-C19D-45BF-B9B6-695EDA668D48}" type="slidenum">
              <a:rPr lang="fr-BE" smtClean="0"/>
              <a:t>‹N°›</a:t>
            </a:fld>
            <a:endParaRPr lang="fr-BE"/>
          </a:p>
        </p:txBody>
      </p:sp>
    </p:spTree>
    <p:extLst>
      <p:ext uri="{BB962C8B-B14F-4D97-AF65-F5344CB8AC3E}">
        <p14:creationId xmlns:p14="http://schemas.microsoft.com/office/powerpoint/2010/main" val="3588697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04C68-C5F1-4BA7-AE0C-A28A0DF8BE8A}"/>
              </a:ext>
            </a:extLst>
          </p:cNvPr>
          <p:cNvSpPr>
            <a:spLocks noGrp="1"/>
          </p:cNvSpPr>
          <p:nvPr>
            <p:ph type="ctrTitle"/>
          </p:nvPr>
        </p:nvSpPr>
        <p:spPr>
          <a:xfrm>
            <a:off x="1524000" y="1122363"/>
            <a:ext cx="9144000" cy="2387600"/>
          </a:xfrm>
        </p:spPr>
        <p:txBody>
          <a:bodyPr anchor="b"/>
          <a:lstStyle>
            <a:lvl1pPr algn="ctr">
              <a:defRPr sz="6000"/>
            </a:lvl1pPr>
          </a:lstStyle>
          <a:p>
            <a:r>
              <a:rPr lang="fr-CA"/>
              <a:t>Modifier le style du titre</a:t>
            </a:r>
            <a:endParaRPr lang="fr-BE"/>
          </a:p>
        </p:txBody>
      </p:sp>
      <p:sp>
        <p:nvSpPr>
          <p:cNvPr id="3" name="Sous-titre 2">
            <a:extLst>
              <a:ext uri="{FF2B5EF4-FFF2-40B4-BE49-F238E27FC236}">
                <a16:creationId xmlns:a16="http://schemas.microsoft.com/office/drawing/2014/main" id="{6610717F-858C-4A9B-8C93-0A350327B0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endParaRPr lang="fr-BE"/>
          </a:p>
        </p:txBody>
      </p:sp>
      <p:sp>
        <p:nvSpPr>
          <p:cNvPr id="4" name="Espace réservé de la date 3">
            <a:extLst>
              <a:ext uri="{FF2B5EF4-FFF2-40B4-BE49-F238E27FC236}">
                <a16:creationId xmlns:a16="http://schemas.microsoft.com/office/drawing/2014/main" id="{2767FEE4-0B33-460A-8E15-D58A6E6AB19C}"/>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5" name="Espace réservé du pied de page 4">
            <a:extLst>
              <a:ext uri="{FF2B5EF4-FFF2-40B4-BE49-F238E27FC236}">
                <a16:creationId xmlns:a16="http://schemas.microsoft.com/office/drawing/2014/main" id="{F3079077-DB2A-4C65-B1EF-5F821AB97F9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D407725C-EECF-4A4B-988D-568E70432CE1}"/>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2439548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549027-455F-4C2B-8588-FCC9016AC459}"/>
              </a:ext>
            </a:extLst>
          </p:cNvPr>
          <p:cNvSpPr>
            <a:spLocks noGrp="1"/>
          </p:cNvSpPr>
          <p:nvPr>
            <p:ph type="title"/>
          </p:nvPr>
        </p:nvSpPr>
        <p:spPr/>
        <p:txBody>
          <a:bodyPr/>
          <a:lstStyle/>
          <a:p>
            <a:r>
              <a:rPr lang="fr-CA"/>
              <a:t>Modifier le style du titre</a:t>
            </a:r>
            <a:endParaRPr lang="fr-BE"/>
          </a:p>
        </p:txBody>
      </p:sp>
      <p:sp>
        <p:nvSpPr>
          <p:cNvPr id="3" name="Espace réservé du texte vertical 2">
            <a:extLst>
              <a:ext uri="{FF2B5EF4-FFF2-40B4-BE49-F238E27FC236}">
                <a16:creationId xmlns:a16="http://schemas.microsoft.com/office/drawing/2014/main" id="{D53C062C-140C-4B5D-A05D-71456F3B030B}"/>
              </a:ext>
            </a:extLst>
          </p:cNvPr>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4" name="Espace réservé de la date 3">
            <a:extLst>
              <a:ext uri="{FF2B5EF4-FFF2-40B4-BE49-F238E27FC236}">
                <a16:creationId xmlns:a16="http://schemas.microsoft.com/office/drawing/2014/main" id="{3B04EE71-E4A5-4544-919E-E7047F438125}"/>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5" name="Espace réservé du pied de page 4">
            <a:extLst>
              <a:ext uri="{FF2B5EF4-FFF2-40B4-BE49-F238E27FC236}">
                <a16:creationId xmlns:a16="http://schemas.microsoft.com/office/drawing/2014/main" id="{C27B3E93-2893-478E-81DA-869F0527918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EF8E64F-EE5A-42CF-A848-9AD412564AB5}"/>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798454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D2A5349-C46A-4704-B154-D06ADF87B6A6}"/>
              </a:ext>
            </a:extLst>
          </p:cNvPr>
          <p:cNvSpPr>
            <a:spLocks noGrp="1"/>
          </p:cNvSpPr>
          <p:nvPr>
            <p:ph type="title" orient="vert"/>
          </p:nvPr>
        </p:nvSpPr>
        <p:spPr>
          <a:xfrm>
            <a:off x="8724900" y="365125"/>
            <a:ext cx="2628900" cy="5811838"/>
          </a:xfrm>
        </p:spPr>
        <p:txBody>
          <a:bodyPr vert="eaVert"/>
          <a:lstStyle/>
          <a:p>
            <a:r>
              <a:rPr lang="fr-CA"/>
              <a:t>Modifier le style du titre</a:t>
            </a:r>
            <a:endParaRPr lang="fr-BE"/>
          </a:p>
        </p:txBody>
      </p:sp>
      <p:sp>
        <p:nvSpPr>
          <p:cNvPr id="3" name="Espace réservé du texte vertical 2">
            <a:extLst>
              <a:ext uri="{FF2B5EF4-FFF2-40B4-BE49-F238E27FC236}">
                <a16:creationId xmlns:a16="http://schemas.microsoft.com/office/drawing/2014/main" id="{110316E2-5E97-4C66-92FC-DB06267B4C8E}"/>
              </a:ext>
            </a:extLst>
          </p:cNvPr>
          <p:cNvSpPr>
            <a:spLocks noGrp="1"/>
          </p:cNvSpPr>
          <p:nvPr>
            <p:ph type="body" orient="vert" idx="1"/>
          </p:nvPr>
        </p:nvSpPr>
        <p:spPr>
          <a:xfrm>
            <a:off x="838200" y="365125"/>
            <a:ext cx="7734300" cy="5811838"/>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4" name="Espace réservé de la date 3">
            <a:extLst>
              <a:ext uri="{FF2B5EF4-FFF2-40B4-BE49-F238E27FC236}">
                <a16:creationId xmlns:a16="http://schemas.microsoft.com/office/drawing/2014/main" id="{E4644F6F-69CD-41ED-9048-3CF07D40C31E}"/>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5" name="Espace réservé du pied de page 4">
            <a:extLst>
              <a:ext uri="{FF2B5EF4-FFF2-40B4-BE49-F238E27FC236}">
                <a16:creationId xmlns:a16="http://schemas.microsoft.com/office/drawing/2014/main" id="{38FF53D6-991A-4B41-BD76-550291920BF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C4E226A-D9DB-4AD6-9D22-465520135076}"/>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3568444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
        <p:cNvGrpSpPr/>
        <p:nvPr/>
      </p:nvGrpSpPr>
      <p:grpSpPr>
        <a:xfrm>
          <a:off x="0" y="0"/>
          <a:ext cx="0" cy="0"/>
          <a:chOff x="0" y="0"/>
          <a:chExt cx="0" cy="0"/>
        </a:xfrm>
      </p:grpSpPr>
      <p:sp>
        <p:nvSpPr>
          <p:cNvPr id="35" name="Google Shape;35;p85"/>
          <p:cNvSpPr txBox="1">
            <a:spLocks noGrp="1"/>
          </p:cNvSpPr>
          <p:nvPr>
            <p:ph type="dt" idx="10"/>
          </p:nvPr>
        </p:nvSpPr>
        <p:spPr>
          <a:xfrm>
            <a:off x="609600" y="18288"/>
            <a:ext cx="3860800" cy="32918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defTabSz="914377"/>
            <a:endParaRPr lang="fr-BE"/>
          </a:p>
        </p:txBody>
      </p:sp>
      <p:sp>
        <p:nvSpPr>
          <p:cNvPr id="36" name="Google Shape;36;p85"/>
          <p:cNvSpPr txBox="1">
            <a:spLocks noGrp="1"/>
          </p:cNvSpPr>
          <p:nvPr>
            <p:ph type="ftr" idx="11"/>
          </p:nvPr>
        </p:nvSpPr>
        <p:spPr>
          <a:xfrm>
            <a:off x="4572000" y="18288"/>
            <a:ext cx="5486400" cy="32918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defTabSz="914377"/>
            <a:endParaRPr lang="fr-BE"/>
          </a:p>
        </p:txBody>
      </p:sp>
      <p:sp>
        <p:nvSpPr>
          <p:cNvPr id="37" name="Google Shape;37;p85"/>
          <p:cNvSpPr txBox="1">
            <a:spLocks noGrp="1"/>
          </p:cNvSpPr>
          <p:nvPr>
            <p:ph type="sldNum" idx="12"/>
          </p:nvPr>
        </p:nvSpPr>
        <p:spPr>
          <a:xfrm>
            <a:off x="10160000" y="18288"/>
            <a:ext cx="1422400" cy="329184"/>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9pPr>
          </a:lstStyle>
          <a:p>
            <a:pPr defTabSz="914377"/>
            <a:fld id="{00000000-1234-1234-1234-123412341234}" type="slidenum">
              <a:rPr lang="en-US" smtClean="0"/>
              <a:pPr defTabSz="914377"/>
              <a:t>‹N°›</a:t>
            </a:fld>
            <a:endParaRPr lang="en-US"/>
          </a:p>
        </p:txBody>
      </p:sp>
    </p:spTree>
    <p:extLst>
      <p:ext uri="{BB962C8B-B14F-4D97-AF65-F5344CB8AC3E}">
        <p14:creationId xmlns:p14="http://schemas.microsoft.com/office/powerpoint/2010/main" val="3770118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8AEFC6-BC2F-4521-9433-3AAF0AD52F4D}"/>
              </a:ext>
            </a:extLst>
          </p:cNvPr>
          <p:cNvSpPr>
            <a:spLocks noGrp="1"/>
          </p:cNvSpPr>
          <p:nvPr>
            <p:ph type="title"/>
          </p:nvPr>
        </p:nvSpPr>
        <p:spPr/>
        <p:txBody>
          <a:bodyPr/>
          <a:lstStyle/>
          <a:p>
            <a:r>
              <a:rPr lang="fr-CA"/>
              <a:t>Modifier le style du titre</a:t>
            </a:r>
            <a:endParaRPr lang="fr-BE"/>
          </a:p>
        </p:txBody>
      </p:sp>
      <p:sp>
        <p:nvSpPr>
          <p:cNvPr id="3" name="Espace réservé du contenu 2">
            <a:extLst>
              <a:ext uri="{FF2B5EF4-FFF2-40B4-BE49-F238E27FC236}">
                <a16:creationId xmlns:a16="http://schemas.microsoft.com/office/drawing/2014/main" id="{1192F39B-63DA-4D78-BED2-0130B05DCD4A}"/>
              </a:ext>
            </a:extLst>
          </p:cNvPr>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4" name="Espace réservé de la date 3">
            <a:extLst>
              <a:ext uri="{FF2B5EF4-FFF2-40B4-BE49-F238E27FC236}">
                <a16:creationId xmlns:a16="http://schemas.microsoft.com/office/drawing/2014/main" id="{D51EC60B-96CA-4CDF-A7DA-F1DFE67708FB}"/>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5" name="Espace réservé du pied de page 4">
            <a:extLst>
              <a:ext uri="{FF2B5EF4-FFF2-40B4-BE49-F238E27FC236}">
                <a16:creationId xmlns:a16="http://schemas.microsoft.com/office/drawing/2014/main" id="{38604AF5-1E88-471F-9392-D4597BDC3E6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3330FE3F-8639-4CD4-BEB2-C401CBD79483}"/>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380442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4445D2-AE2F-4EF8-A724-0E9720625EB1}"/>
              </a:ext>
            </a:extLst>
          </p:cNvPr>
          <p:cNvSpPr>
            <a:spLocks noGrp="1"/>
          </p:cNvSpPr>
          <p:nvPr>
            <p:ph type="title"/>
          </p:nvPr>
        </p:nvSpPr>
        <p:spPr>
          <a:xfrm>
            <a:off x="831850" y="1709738"/>
            <a:ext cx="10515600" cy="2852737"/>
          </a:xfrm>
        </p:spPr>
        <p:txBody>
          <a:bodyPr anchor="b"/>
          <a:lstStyle>
            <a:lvl1pPr>
              <a:defRPr sz="6000"/>
            </a:lvl1pPr>
          </a:lstStyle>
          <a:p>
            <a:r>
              <a:rPr lang="fr-CA"/>
              <a:t>Modifier le style du titre</a:t>
            </a:r>
            <a:endParaRPr lang="fr-BE"/>
          </a:p>
        </p:txBody>
      </p:sp>
      <p:sp>
        <p:nvSpPr>
          <p:cNvPr id="3" name="Espace réservé du texte 2">
            <a:extLst>
              <a:ext uri="{FF2B5EF4-FFF2-40B4-BE49-F238E27FC236}">
                <a16:creationId xmlns:a16="http://schemas.microsoft.com/office/drawing/2014/main" id="{6B018F23-CBCC-4DF8-992E-8DE2507B3C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Cliquez pour modifier les styles du texte du masque</a:t>
            </a:r>
          </a:p>
        </p:txBody>
      </p:sp>
      <p:sp>
        <p:nvSpPr>
          <p:cNvPr id="4" name="Espace réservé de la date 3">
            <a:extLst>
              <a:ext uri="{FF2B5EF4-FFF2-40B4-BE49-F238E27FC236}">
                <a16:creationId xmlns:a16="http://schemas.microsoft.com/office/drawing/2014/main" id="{27810C67-A7B6-4F26-8693-F1FF51AA0C55}"/>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5" name="Espace réservé du pied de page 4">
            <a:extLst>
              <a:ext uri="{FF2B5EF4-FFF2-40B4-BE49-F238E27FC236}">
                <a16:creationId xmlns:a16="http://schemas.microsoft.com/office/drawing/2014/main" id="{7A3FD72E-FE15-4DD2-A093-ACA8E823DBB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0675AFD7-1DD4-4F0C-B143-B211F0287695}"/>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2025286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CD8E74-DB71-4255-8EBB-89F528DC548B}"/>
              </a:ext>
            </a:extLst>
          </p:cNvPr>
          <p:cNvSpPr>
            <a:spLocks noGrp="1"/>
          </p:cNvSpPr>
          <p:nvPr>
            <p:ph type="title"/>
          </p:nvPr>
        </p:nvSpPr>
        <p:spPr/>
        <p:txBody>
          <a:bodyPr/>
          <a:lstStyle/>
          <a:p>
            <a:r>
              <a:rPr lang="fr-CA"/>
              <a:t>Modifier le style du titre</a:t>
            </a:r>
            <a:endParaRPr lang="fr-BE"/>
          </a:p>
        </p:txBody>
      </p:sp>
      <p:sp>
        <p:nvSpPr>
          <p:cNvPr id="3" name="Espace réservé du contenu 2">
            <a:extLst>
              <a:ext uri="{FF2B5EF4-FFF2-40B4-BE49-F238E27FC236}">
                <a16:creationId xmlns:a16="http://schemas.microsoft.com/office/drawing/2014/main" id="{DE1307B5-1508-4ECE-8352-F950EB6C8FEE}"/>
              </a:ext>
            </a:extLst>
          </p:cNvPr>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4" name="Espace réservé du contenu 3">
            <a:extLst>
              <a:ext uri="{FF2B5EF4-FFF2-40B4-BE49-F238E27FC236}">
                <a16:creationId xmlns:a16="http://schemas.microsoft.com/office/drawing/2014/main" id="{6DEE1BB6-008C-4071-A406-15AEB1028959}"/>
              </a:ext>
            </a:extLst>
          </p:cNvPr>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5" name="Espace réservé de la date 4">
            <a:extLst>
              <a:ext uri="{FF2B5EF4-FFF2-40B4-BE49-F238E27FC236}">
                <a16:creationId xmlns:a16="http://schemas.microsoft.com/office/drawing/2014/main" id="{17394354-F7C6-4AFE-94E0-5C7A49504DC4}"/>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6" name="Espace réservé du pied de page 5">
            <a:extLst>
              <a:ext uri="{FF2B5EF4-FFF2-40B4-BE49-F238E27FC236}">
                <a16:creationId xmlns:a16="http://schemas.microsoft.com/office/drawing/2014/main" id="{FE80139B-B19A-4F45-AAA1-9C372676276C}"/>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8FBFCF86-AEB7-4E35-B2D9-6D8EBA688123}"/>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934971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3B0693-F0CE-4D34-8E50-C36D13E5E0CD}"/>
              </a:ext>
            </a:extLst>
          </p:cNvPr>
          <p:cNvSpPr>
            <a:spLocks noGrp="1"/>
          </p:cNvSpPr>
          <p:nvPr>
            <p:ph type="title"/>
          </p:nvPr>
        </p:nvSpPr>
        <p:spPr>
          <a:xfrm>
            <a:off x="839788" y="365125"/>
            <a:ext cx="10515600" cy="1325563"/>
          </a:xfrm>
        </p:spPr>
        <p:txBody>
          <a:bodyPr/>
          <a:lstStyle/>
          <a:p>
            <a:r>
              <a:rPr lang="fr-CA"/>
              <a:t>Modifier le style du titre</a:t>
            </a:r>
            <a:endParaRPr lang="fr-BE"/>
          </a:p>
        </p:txBody>
      </p:sp>
      <p:sp>
        <p:nvSpPr>
          <p:cNvPr id="3" name="Espace réservé du texte 2">
            <a:extLst>
              <a:ext uri="{FF2B5EF4-FFF2-40B4-BE49-F238E27FC236}">
                <a16:creationId xmlns:a16="http://schemas.microsoft.com/office/drawing/2014/main" id="{DD7AC2C3-0F7C-4018-9AB3-6EF1983878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Espace réservé du contenu 3">
            <a:extLst>
              <a:ext uri="{FF2B5EF4-FFF2-40B4-BE49-F238E27FC236}">
                <a16:creationId xmlns:a16="http://schemas.microsoft.com/office/drawing/2014/main" id="{259B642D-5D3A-4F9D-B4D3-88ECB845F642}"/>
              </a:ext>
            </a:extLst>
          </p:cNvPr>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5" name="Espace réservé du texte 4">
            <a:extLst>
              <a:ext uri="{FF2B5EF4-FFF2-40B4-BE49-F238E27FC236}">
                <a16:creationId xmlns:a16="http://schemas.microsoft.com/office/drawing/2014/main" id="{189A654A-4EB3-450D-A287-A91E4D1044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Espace réservé du contenu 5">
            <a:extLst>
              <a:ext uri="{FF2B5EF4-FFF2-40B4-BE49-F238E27FC236}">
                <a16:creationId xmlns:a16="http://schemas.microsoft.com/office/drawing/2014/main" id="{E3996EA8-152D-40C9-9C96-38B6C42B991B}"/>
              </a:ext>
            </a:extLst>
          </p:cNvPr>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7" name="Espace réservé de la date 6">
            <a:extLst>
              <a:ext uri="{FF2B5EF4-FFF2-40B4-BE49-F238E27FC236}">
                <a16:creationId xmlns:a16="http://schemas.microsoft.com/office/drawing/2014/main" id="{35859D0B-63F1-43E8-B06C-3E8BC9D5716F}"/>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8" name="Espace réservé du pied de page 7">
            <a:extLst>
              <a:ext uri="{FF2B5EF4-FFF2-40B4-BE49-F238E27FC236}">
                <a16:creationId xmlns:a16="http://schemas.microsoft.com/office/drawing/2014/main" id="{D965BE98-0A07-40FF-B598-50D8E63F7E80}"/>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C5AD2F36-8C92-4602-8E4B-A8798827A274}"/>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4282608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67EAF1-324A-4B66-AAA4-9FB7C37790A3}"/>
              </a:ext>
            </a:extLst>
          </p:cNvPr>
          <p:cNvSpPr>
            <a:spLocks noGrp="1"/>
          </p:cNvSpPr>
          <p:nvPr>
            <p:ph type="title"/>
          </p:nvPr>
        </p:nvSpPr>
        <p:spPr/>
        <p:txBody>
          <a:bodyPr/>
          <a:lstStyle/>
          <a:p>
            <a:r>
              <a:rPr lang="fr-CA"/>
              <a:t>Modifier le style du titre</a:t>
            </a:r>
            <a:endParaRPr lang="fr-BE"/>
          </a:p>
        </p:txBody>
      </p:sp>
      <p:sp>
        <p:nvSpPr>
          <p:cNvPr id="3" name="Espace réservé de la date 2">
            <a:extLst>
              <a:ext uri="{FF2B5EF4-FFF2-40B4-BE49-F238E27FC236}">
                <a16:creationId xmlns:a16="http://schemas.microsoft.com/office/drawing/2014/main" id="{A038E605-962B-418C-AF57-754840379A4E}"/>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4" name="Espace réservé du pied de page 3">
            <a:extLst>
              <a:ext uri="{FF2B5EF4-FFF2-40B4-BE49-F238E27FC236}">
                <a16:creationId xmlns:a16="http://schemas.microsoft.com/office/drawing/2014/main" id="{CBD7100E-80C3-4934-B9A0-BA6BA38ED9D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5F32786-E825-40FB-B2AC-ED7D26CBCF05}"/>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1319181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3F01A82-00D0-4318-837E-7F33C35079C3}"/>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3" name="Espace réservé du pied de page 2">
            <a:extLst>
              <a:ext uri="{FF2B5EF4-FFF2-40B4-BE49-F238E27FC236}">
                <a16:creationId xmlns:a16="http://schemas.microsoft.com/office/drawing/2014/main" id="{A2CB016C-D71A-4E4B-8738-7F838C99D9E0}"/>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4B510C28-EE7F-4960-A7F5-0DB939237721}"/>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1160403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AD5C9D-C0D0-48EF-9B1E-9127CD0FAABF}"/>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fr-BE"/>
          </a:p>
        </p:txBody>
      </p:sp>
      <p:sp>
        <p:nvSpPr>
          <p:cNvPr id="3" name="Espace réservé du contenu 2">
            <a:extLst>
              <a:ext uri="{FF2B5EF4-FFF2-40B4-BE49-F238E27FC236}">
                <a16:creationId xmlns:a16="http://schemas.microsoft.com/office/drawing/2014/main" id="{3423B095-323A-42F2-8791-FF33C20DC3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4" name="Espace réservé du texte 3">
            <a:extLst>
              <a:ext uri="{FF2B5EF4-FFF2-40B4-BE49-F238E27FC236}">
                <a16:creationId xmlns:a16="http://schemas.microsoft.com/office/drawing/2014/main" id="{4C20CE45-B87C-4378-8D2B-3A253740B8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9D819F9B-29D8-442F-840C-C044CB61EFAD}"/>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6" name="Espace réservé du pied de page 5">
            <a:extLst>
              <a:ext uri="{FF2B5EF4-FFF2-40B4-BE49-F238E27FC236}">
                <a16:creationId xmlns:a16="http://schemas.microsoft.com/office/drawing/2014/main" id="{6E354035-C748-42BC-8668-2BA770F72DCC}"/>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5F6891BC-A14A-40F7-96AB-F96F1C47CB91}"/>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2153858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E9BAD8-884F-4936-A808-D3C6F994CF0F}"/>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fr-BE"/>
          </a:p>
        </p:txBody>
      </p:sp>
      <p:sp>
        <p:nvSpPr>
          <p:cNvPr id="3" name="Espace réservé pour une image  2">
            <a:extLst>
              <a:ext uri="{FF2B5EF4-FFF2-40B4-BE49-F238E27FC236}">
                <a16:creationId xmlns:a16="http://schemas.microsoft.com/office/drawing/2014/main" id="{B6FCDD63-BCD9-4213-B68F-36B34A8AD6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72CB3663-4862-4A02-9180-53510BC9E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DB584842-2687-4BB6-A5CC-B8491CA3CE39}"/>
              </a:ext>
            </a:extLst>
          </p:cNvPr>
          <p:cNvSpPr>
            <a:spLocks noGrp="1"/>
          </p:cNvSpPr>
          <p:nvPr>
            <p:ph type="dt" sz="half" idx="10"/>
          </p:nvPr>
        </p:nvSpPr>
        <p:spPr/>
        <p:txBody>
          <a:bodyPr/>
          <a:lstStyle/>
          <a:p>
            <a:fld id="{735A66AC-7A69-4511-91D8-E4DD02ADC19B}" type="datetimeFigureOut">
              <a:rPr lang="fr-BE" smtClean="0"/>
              <a:t>28/04/26</a:t>
            </a:fld>
            <a:endParaRPr lang="fr-BE"/>
          </a:p>
        </p:txBody>
      </p:sp>
      <p:sp>
        <p:nvSpPr>
          <p:cNvPr id="6" name="Espace réservé du pied de page 5">
            <a:extLst>
              <a:ext uri="{FF2B5EF4-FFF2-40B4-BE49-F238E27FC236}">
                <a16:creationId xmlns:a16="http://schemas.microsoft.com/office/drawing/2014/main" id="{4185B7CB-185E-4B2F-92E0-2B656082D59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1B4FD8E6-BADB-44BB-AF1A-7369EA09E700}"/>
              </a:ext>
            </a:extLst>
          </p:cNvPr>
          <p:cNvSpPr>
            <a:spLocks noGrp="1"/>
          </p:cNvSpPr>
          <p:nvPr>
            <p:ph type="sldNum" sz="quarter" idx="12"/>
          </p:nvPr>
        </p:nvSpPr>
        <p:spPr/>
        <p:txBody>
          <a:bodyPr/>
          <a:lstStyle/>
          <a:p>
            <a:fld id="{D6D03A63-3032-4133-897B-267C1B22D173}" type="slidenum">
              <a:rPr lang="fr-BE" smtClean="0"/>
              <a:t>‹N°›</a:t>
            </a:fld>
            <a:endParaRPr lang="fr-BE"/>
          </a:p>
        </p:txBody>
      </p:sp>
    </p:spTree>
    <p:extLst>
      <p:ext uri="{BB962C8B-B14F-4D97-AF65-F5344CB8AC3E}">
        <p14:creationId xmlns:p14="http://schemas.microsoft.com/office/powerpoint/2010/main" val="292214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E1BD92A-2FAD-434A-8C18-01995F87A1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fr-BE"/>
          </a:p>
        </p:txBody>
      </p:sp>
      <p:sp>
        <p:nvSpPr>
          <p:cNvPr id="3" name="Espace réservé du texte 2">
            <a:extLst>
              <a:ext uri="{FF2B5EF4-FFF2-40B4-BE49-F238E27FC236}">
                <a16:creationId xmlns:a16="http://schemas.microsoft.com/office/drawing/2014/main" id="{6656FBBE-31DC-4C9B-9355-784DBE0CDA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BE"/>
          </a:p>
        </p:txBody>
      </p:sp>
      <p:sp>
        <p:nvSpPr>
          <p:cNvPr id="4" name="Espace réservé de la date 3">
            <a:extLst>
              <a:ext uri="{FF2B5EF4-FFF2-40B4-BE49-F238E27FC236}">
                <a16:creationId xmlns:a16="http://schemas.microsoft.com/office/drawing/2014/main" id="{55B1E810-4325-470D-B2F1-7DA368DF72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5A66AC-7A69-4511-91D8-E4DD02ADC19B}" type="datetimeFigureOut">
              <a:rPr lang="fr-BE" smtClean="0"/>
              <a:t>28/04/26</a:t>
            </a:fld>
            <a:endParaRPr lang="fr-BE"/>
          </a:p>
        </p:txBody>
      </p:sp>
      <p:sp>
        <p:nvSpPr>
          <p:cNvPr id="5" name="Espace réservé du pied de page 4">
            <a:extLst>
              <a:ext uri="{FF2B5EF4-FFF2-40B4-BE49-F238E27FC236}">
                <a16:creationId xmlns:a16="http://schemas.microsoft.com/office/drawing/2014/main" id="{B1FA3EE0-EF69-4DFE-961B-9693C8F6E6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7FF1D2B3-49CB-401C-8137-1F4D8DFA46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03A63-3032-4133-897B-267C1B22D173}" type="slidenum">
              <a:rPr lang="fr-BE" smtClean="0"/>
              <a:t>‹N°›</a:t>
            </a:fld>
            <a:endParaRPr lang="fr-BE"/>
          </a:p>
        </p:txBody>
      </p:sp>
    </p:spTree>
    <p:extLst>
      <p:ext uri="{BB962C8B-B14F-4D97-AF65-F5344CB8AC3E}">
        <p14:creationId xmlns:p14="http://schemas.microsoft.com/office/powerpoint/2010/main" val="983334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2"/>
          <p:cNvSpPr/>
          <p:nvPr/>
        </p:nvSpPr>
        <p:spPr>
          <a:xfrm>
            <a:off x="0" y="220787"/>
            <a:ext cx="12192000" cy="22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 name="Google Shape;11;p82"/>
          <p:cNvSpPr txBox="1">
            <a:spLocks noGrp="1"/>
          </p:cNvSpPr>
          <p:nvPr>
            <p:ph type="title"/>
          </p:nvPr>
        </p:nvSpPr>
        <p:spPr>
          <a:xfrm>
            <a:off x="609600" y="533400"/>
            <a:ext cx="10972800" cy="9906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82"/>
          <p:cNvSpPr txBox="1">
            <a:spLocks noGrp="1"/>
          </p:cNvSpPr>
          <p:nvPr>
            <p:ph type="body" idx="1"/>
          </p:nvPr>
        </p:nvSpPr>
        <p:spPr>
          <a:xfrm>
            <a:off x="609600" y="1600200"/>
            <a:ext cx="10972800" cy="4876800"/>
          </a:xfrm>
          <a:prstGeom prst="rect">
            <a:avLst/>
          </a:prstGeom>
          <a:noFill/>
          <a:ln>
            <a:noFill/>
          </a:ln>
        </p:spPr>
        <p:txBody>
          <a:bodyPr spcFirstLastPara="1" wrap="square" lIns="91425" tIns="45700" rIns="91425" bIns="45700" anchor="t" anchorCtr="0">
            <a:normAutofit/>
          </a:bodyPr>
          <a:lstStyle>
            <a:lvl1pPr marL="457200" marR="0" lvl="0" indent="-358140" algn="l" rtl="0">
              <a:lnSpc>
                <a:spcPct val="100000"/>
              </a:lnSpc>
              <a:spcBef>
                <a:spcPts val="480"/>
              </a:spcBef>
              <a:spcAft>
                <a:spcPts val="0"/>
              </a:spcAft>
              <a:buClr>
                <a:schemeClr val="accent1"/>
              </a:buClr>
              <a:buSzPts val="2040"/>
              <a:buFont typeface="Arial"/>
              <a:buChar char="•"/>
              <a:defRPr sz="2400" b="0" i="0" u="none" strike="noStrike" cap="none">
                <a:solidFill>
                  <a:schemeClr val="dk1"/>
                </a:solidFill>
                <a:latin typeface="Arial"/>
                <a:ea typeface="Arial"/>
                <a:cs typeface="Arial"/>
                <a:sym typeface="Arial"/>
              </a:defRPr>
            </a:lvl1pPr>
            <a:lvl2pPr marL="914400" marR="0" lvl="1" indent="-336550" algn="l" rtl="0">
              <a:lnSpc>
                <a:spcPct val="100000"/>
              </a:lnSpc>
              <a:spcBef>
                <a:spcPts val="400"/>
              </a:spcBef>
              <a:spcAft>
                <a:spcPts val="0"/>
              </a:spcAft>
              <a:buClr>
                <a:schemeClr val="accent1"/>
              </a:buClr>
              <a:buSzPts val="1700"/>
              <a:buFont typeface="Arial"/>
              <a:buChar char="•"/>
              <a:defRPr sz="2000" b="0" i="0" u="none" strike="noStrike" cap="none">
                <a:solidFill>
                  <a:schemeClr val="dk1"/>
                </a:solidFill>
                <a:latin typeface="Arial"/>
                <a:ea typeface="Arial"/>
                <a:cs typeface="Arial"/>
                <a:sym typeface="Arial"/>
              </a:defRPr>
            </a:lvl2pPr>
            <a:lvl3pPr marL="1371600" marR="0" lvl="2" indent="-331469" algn="l" rtl="0">
              <a:lnSpc>
                <a:spcPct val="100000"/>
              </a:lnSpc>
              <a:spcBef>
                <a:spcPts val="360"/>
              </a:spcBef>
              <a:spcAft>
                <a:spcPts val="0"/>
              </a:spcAft>
              <a:buClr>
                <a:schemeClr val="accent1"/>
              </a:buClr>
              <a:buSzPts val="162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accent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6pPr>
            <a:lvl7pPr marL="3200400" marR="0" lvl="6"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7pPr>
            <a:lvl8pPr marL="3657600" marR="0" lvl="7"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8pPr>
            <a:lvl9pPr marL="4114800" marR="0" lvl="8" indent="-311150" algn="l" rtl="0">
              <a:lnSpc>
                <a:spcPct val="100000"/>
              </a:lnSpc>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13" name="Google Shape;13;p82"/>
          <p:cNvSpPr/>
          <p:nvPr/>
        </p:nvSpPr>
        <p:spPr>
          <a:xfrm>
            <a:off x="0" y="0"/>
            <a:ext cx="12192000" cy="3657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82"/>
          <p:cNvSpPr txBox="1">
            <a:spLocks noGrp="1"/>
          </p:cNvSpPr>
          <p:nvPr>
            <p:ph type="dt" idx="10"/>
          </p:nvPr>
        </p:nvSpPr>
        <p:spPr>
          <a:xfrm>
            <a:off x="609600" y="18288"/>
            <a:ext cx="3860800" cy="32918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5" name="Google Shape;15;p82"/>
          <p:cNvSpPr txBox="1">
            <a:spLocks noGrp="1"/>
          </p:cNvSpPr>
          <p:nvPr>
            <p:ph type="ftr" idx="11"/>
          </p:nvPr>
        </p:nvSpPr>
        <p:spPr>
          <a:xfrm>
            <a:off x="4572000" y="18288"/>
            <a:ext cx="5486400" cy="32918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6" name="Google Shape;16;p82"/>
          <p:cNvSpPr txBox="1">
            <a:spLocks noGrp="1"/>
          </p:cNvSpPr>
          <p:nvPr>
            <p:ph type="sldNum" idx="12"/>
          </p:nvPr>
        </p:nvSpPr>
        <p:spPr>
          <a:xfrm>
            <a:off x="10160000" y="18288"/>
            <a:ext cx="1422400" cy="329184"/>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9pPr>
          </a:lstStyle>
          <a:p>
            <a:fld id="{00000000-1234-1234-1234-123412341234}" type="slidenum">
              <a:rPr lang="en-US" smtClean="0"/>
              <a:pPr/>
              <a:t>‹N°›</a:t>
            </a:fld>
            <a:endParaRPr lang="en-US"/>
          </a:p>
        </p:txBody>
      </p:sp>
    </p:spTree>
    <p:extLst>
      <p:ext uri="{BB962C8B-B14F-4D97-AF65-F5344CB8AC3E}">
        <p14:creationId xmlns:p14="http://schemas.microsoft.com/office/powerpoint/2010/main" val="536086974"/>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44038A7-4CDE-4698-A1C1-D1A3C3A41F50}"/>
              </a:ext>
            </a:extLst>
          </p:cNvPr>
          <p:cNvSpPr txBox="1"/>
          <p:nvPr/>
        </p:nvSpPr>
        <p:spPr>
          <a:xfrm>
            <a:off x="1363746" y="337009"/>
            <a:ext cx="9788164" cy="1200329"/>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BE" sz="7200" dirty="0">
                <a:ln w="0"/>
                <a:solidFill>
                  <a:schemeClr val="accent1"/>
                </a:solidFill>
                <a:effectLst>
                  <a:outerShdw blurRad="38100" dist="25400" dir="5400000" algn="ctr" rotWithShape="0">
                    <a:srgbClr val="6E747A">
                      <a:alpha val="43000"/>
                    </a:srgbClr>
                  </a:outerShdw>
                </a:effectLst>
              </a:rPr>
              <a:t>Planification apostolique</a:t>
            </a:r>
          </a:p>
        </p:txBody>
      </p:sp>
      <p:pic>
        <p:nvPicPr>
          <p:cNvPr id="5" name="Image 4">
            <a:extLst>
              <a:ext uri="{FF2B5EF4-FFF2-40B4-BE49-F238E27FC236}">
                <a16:creationId xmlns:a16="http://schemas.microsoft.com/office/drawing/2014/main" id="{7B35EA5F-0228-4295-AB65-DF7967BFCB06}"/>
              </a:ext>
            </a:extLst>
          </p:cNvPr>
          <p:cNvPicPr>
            <a:picLocks noChangeAspect="1"/>
          </p:cNvPicPr>
          <p:nvPr/>
        </p:nvPicPr>
        <p:blipFill>
          <a:blip r:embed="rId2"/>
          <a:stretch>
            <a:fillRect/>
          </a:stretch>
        </p:blipFill>
        <p:spPr>
          <a:xfrm>
            <a:off x="2468912" y="1937757"/>
            <a:ext cx="7254176" cy="4833095"/>
          </a:xfrm>
          <a:prstGeom prst="rect">
            <a:avLst/>
          </a:prstGeom>
        </p:spPr>
      </p:pic>
      <p:pic>
        <p:nvPicPr>
          <p:cNvPr id="1030" name="Picture 6" descr="Prières à l'Esprit Saint - Egliseinfo.be">
            <a:extLst>
              <a:ext uri="{FF2B5EF4-FFF2-40B4-BE49-F238E27FC236}">
                <a16:creationId xmlns:a16="http://schemas.microsoft.com/office/drawing/2014/main" id="{49B8A101-3640-462B-ACAB-B1A871070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3278" y="2254565"/>
            <a:ext cx="2105002" cy="2099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80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2000"/>
                                        <p:tgtEl>
                                          <p:spTgt spid="1030"/>
                                        </p:tgtEl>
                                      </p:cBhvr>
                                    </p:animEffect>
                                    <p:anim calcmode="lin" valueType="num">
                                      <p:cBhvr>
                                        <p:cTn id="20" dur="2000" fill="hold"/>
                                        <p:tgtEl>
                                          <p:spTgt spid="1030"/>
                                        </p:tgtEl>
                                        <p:attrNameLst>
                                          <p:attrName>ppt_w</p:attrName>
                                        </p:attrNameLst>
                                      </p:cBhvr>
                                      <p:tavLst>
                                        <p:tav tm="0" fmla="#ppt_w*sin(2.5*pi*$)">
                                          <p:val>
                                            <p:fltVal val="0"/>
                                          </p:val>
                                        </p:tav>
                                        <p:tav tm="100000">
                                          <p:val>
                                            <p:fltVal val="1"/>
                                          </p:val>
                                        </p:tav>
                                      </p:tavLst>
                                    </p:anim>
                                    <p:anim calcmode="lin" valueType="num">
                                      <p:cBhvr>
                                        <p:cTn id="21" dur="2000" fill="hold"/>
                                        <p:tgtEl>
                                          <p:spTgt spid="103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3755E35-60A5-4513-9184-CD5556388022}"/>
              </a:ext>
            </a:extLst>
          </p:cNvPr>
          <p:cNvSpPr txBox="1"/>
          <p:nvPr/>
        </p:nvSpPr>
        <p:spPr>
          <a:xfrm>
            <a:off x="772997" y="353062"/>
            <a:ext cx="10850252" cy="2677656"/>
          </a:xfrm>
          <a:prstGeom prst="rect">
            <a:avLst/>
          </a:prstGeom>
          <a:noFill/>
        </p:spPr>
        <p:txBody>
          <a:bodyPr wrap="square" rtlCol="0">
            <a:spAutoFit/>
          </a:bodyPr>
          <a:lstStyle/>
          <a:p>
            <a:r>
              <a:rPr lang="fr-BE" sz="2400" i="1" dirty="0"/>
              <a:t>Les réalités sont plus grandes que les idées. Ce principe concerne l’incarnation de la parole et sa mise en pratique.</a:t>
            </a:r>
          </a:p>
          <a:p>
            <a:r>
              <a:rPr lang="fr-BE" sz="2400" i="1" dirty="0"/>
              <a:t>Le principe de réalité… nous pousse à mettre la parole en pratique, à accomplir des œuvres de justice et de charité qui font fructifier ce mot. </a:t>
            </a:r>
          </a:p>
          <a:p>
            <a:r>
              <a:rPr lang="fr-BE" sz="2400" i="1" dirty="0"/>
              <a:t>Ne pas mettre la parole en pratique, ne pas la rendre réelle, c’est construire sur le sable, rester dans le domaine des idées pures et se retrouver dans un égocentrisme et un gnosticisme sans vie et infructueux </a:t>
            </a:r>
            <a:r>
              <a:rPr lang="fr-BE" sz="2400" dirty="0"/>
              <a:t>(La Joie de l’Evangile 233)</a:t>
            </a:r>
          </a:p>
        </p:txBody>
      </p:sp>
      <p:sp>
        <p:nvSpPr>
          <p:cNvPr id="3" name="ZoneTexte 2">
            <a:extLst>
              <a:ext uri="{FF2B5EF4-FFF2-40B4-BE49-F238E27FC236}">
                <a16:creationId xmlns:a16="http://schemas.microsoft.com/office/drawing/2014/main" id="{1789D589-95EA-4996-B4F8-8934BD6D2465}"/>
              </a:ext>
            </a:extLst>
          </p:cNvPr>
          <p:cNvSpPr txBox="1"/>
          <p:nvPr/>
        </p:nvSpPr>
        <p:spPr>
          <a:xfrm>
            <a:off x="3016577" y="3429000"/>
            <a:ext cx="8606672" cy="2862322"/>
          </a:xfrm>
          <a:prstGeom prst="rect">
            <a:avLst/>
          </a:prstGeom>
          <a:noFill/>
        </p:spPr>
        <p:txBody>
          <a:bodyPr wrap="square" rtlCol="0">
            <a:spAutoFit/>
          </a:bodyPr>
          <a:lstStyle/>
          <a:p>
            <a:r>
              <a:rPr lang="fr-BE" sz="2000" dirty="0">
                <a:latin typeface="Abadi" panose="020B0604020104020204" pitchFamily="34" charset="0"/>
              </a:rPr>
              <a:t>De nombreux groupes mettent fin à leur processus de planification après avoir identifié les priorités. Par la suite, ils se rendent compte que rien n’est mis en œuvre, même après un an ou deux, car ils n’ont pas précisé exactement ce qui doit être mis en œuvre au départ.</a:t>
            </a:r>
          </a:p>
          <a:p>
            <a:endParaRPr lang="fr-BE" sz="2000" dirty="0">
              <a:latin typeface="Abadi" panose="020B0604020104020204" pitchFamily="34" charset="0"/>
            </a:endParaRPr>
          </a:p>
          <a:p>
            <a:r>
              <a:rPr lang="fr-BE" sz="2000" dirty="0">
                <a:latin typeface="Abadi" panose="020B0604020104020204" pitchFamily="34" charset="0"/>
              </a:rPr>
              <a:t>Sans cette étape, l’orientation et les priorités convenues ne seraient rien de plus que de bonnes intentions et des idées vagues. </a:t>
            </a:r>
          </a:p>
          <a:p>
            <a:endParaRPr lang="fr-BE" sz="2000" dirty="0">
              <a:latin typeface="Abadi" panose="020B0604020104020204" pitchFamily="34" charset="0"/>
            </a:endParaRPr>
          </a:p>
          <a:p>
            <a:r>
              <a:rPr lang="fr-BE" sz="2000" dirty="0">
                <a:latin typeface="Abadi" panose="020B0604020104020204" pitchFamily="34" charset="0"/>
              </a:rPr>
              <a:t>(Christina Kheng : Accueillir l’Esprit)</a:t>
            </a:r>
          </a:p>
        </p:txBody>
      </p:sp>
      <p:pic>
        <p:nvPicPr>
          <p:cNvPr id="2050" name="Picture 2" descr="Icône de mise en œuvre isolée sur fond blanc Illustration vectorielle |  Vecteur Premium">
            <a:extLst>
              <a:ext uri="{FF2B5EF4-FFF2-40B4-BE49-F238E27FC236}">
                <a16:creationId xmlns:a16="http://schemas.microsoft.com/office/drawing/2014/main" id="{2209AE13-1D13-454B-8F14-5D66FD507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52" y="3219156"/>
            <a:ext cx="2981325" cy="2981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92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heel(1)">
                                      <p:cBhvr>
                                        <p:cTn id="24" dur="2000"/>
                                        <p:tgtEl>
                                          <p:spTgt spid="3">
                                            <p:txEl>
                                              <p:pRg st="0" end="0"/>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heel(1)">
                                      <p:cBhvr>
                                        <p:cTn id="27" dur="2000"/>
                                        <p:tgtEl>
                                          <p:spTgt spid="3">
                                            <p:txEl>
                                              <p:pRg st="2" end="2"/>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heel(1)">
                                      <p:cBhvr>
                                        <p:cTn id="30" dur="2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2050"/>
                                        </p:tgtEl>
                                        <p:attrNameLst>
                                          <p:attrName>style.visibility</p:attrName>
                                        </p:attrNameLst>
                                      </p:cBhvr>
                                      <p:to>
                                        <p:strVal val="visible"/>
                                      </p:to>
                                    </p:set>
                                    <p:animEffect transition="in" filter="wipe(down)">
                                      <p:cBhvr>
                                        <p:cTn id="35" dur="580">
                                          <p:stCondLst>
                                            <p:cond delay="0"/>
                                          </p:stCondLst>
                                        </p:cTn>
                                        <p:tgtEl>
                                          <p:spTgt spid="2050"/>
                                        </p:tgtEl>
                                      </p:cBhvr>
                                    </p:animEffect>
                                    <p:anim calcmode="lin" valueType="num">
                                      <p:cBhvr>
                                        <p:cTn id="36"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41" dur="26">
                                          <p:stCondLst>
                                            <p:cond delay="650"/>
                                          </p:stCondLst>
                                        </p:cTn>
                                        <p:tgtEl>
                                          <p:spTgt spid="2050"/>
                                        </p:tgtEl>
                                      </p:cBhvr>
                                      <p:to x="100000" y="60000"/>
                                    </p:animScale>
                                    <p:animScale>
                                      <p:cBhvr>
                                        <p:cTn id="42" dur="166" decel="50000">
                                          <p:stCondLst>
                                            <p:cond delay="676"/>
                                          </p:stCondLst>
                                        </p:cTn>
                                        <p:tgtEl>
                                          <p:spTgt spid="2050"/>
                                        </p:tgtEl>
                                      </p:cBhvr>
                                      <p:to x="100000" y="100000"/>
                                    </p:animScale>
                                    <p:animScale>
                                      <p:cBhvr>
                                        <p:cTn id="43" dur="26">
                                          <p:stCondLst>
                                            <p:cond delay="1312"/>
                                          </p:stCondLst>
                                        </p:cTn>
                                        <p:tgtEl>
                                          <p:spTgt spid="2050"/>
                                        </p:tgtEl>
                                      </p:cBhvr>
                                      <p:to x="100000" y="80000"/>
                                    </p:animScale>
                                    <p:animScale>
                                      <p:cBhvr>
                                        <p:cTn id="44" dur="166" decel="50000">
                                          <p:stCondLst>
                                            <p:cond delay="1338"/>
                                          </p:stCondLst>
                                        </p:cTn>
                                        <p:tgtEl>
                                          <p:spTgt spid="2050"/>
                                        </p:tgtEl>
                                      </p:cBhvr>
                                      <p:to x="100000" y="100000"/>
                                    </p:animScale>
                                    <p:animScale>
                                      <p:cBhvr>
                                        <p:cTn id="45" dur="26">
                                          <p:stCondLst>
                                            <p:cond delay="1642"/>
                                          </p:stCondLst>
                                        </p:cTn>
                                        <p:tgtEl>
                                          <p:spTgt spid="2050"/>
                                        </p:tgtEl>
                                      </p:cBhvr>
                                      <p:to x="100000" y="90000"/>
                                    </p:animScale>
                                    <p:animScale>
                                      <p:cBhvr>
                                        <p:cTn id="46" dur="166" decel="50000">
                                          <p:stCondLst>
                                            <p:cond delay="1668"/>
                                          </p:stCondLst>
                                        </p:cTn>
                                        <p:tgtEl>
                                          <p:spTgt spid="2050"/>
                                        </p:tgtEl>
                                      </p:cBhvr>
                                      <p:to x="100000" y="100000"/>
                                    </p:animScale>
                                    <p:animScale>
                                      <p:cBhvr>
                                        <p:cTn id="47" dur="26">
                                          <p:stCondLst>
                                            <p:cond delay="1808"/>
                                          </p:stCondLst>
                                        </p:cTn>
                                        <p:tgtEl>
                                          <p:spTgt spid="2050"/>
                                        </p:tgtEl>
                                      </p:cBhvr>
                                      <p:to x="100000" y="95000"/>
                                    </p:animScale>
                                    <p:animScale>
                                      <p:cBhvr>
                                        <p:cTn id="48" dur="166" decel="50000">
                                          <p:stCondLst>
                                            <p:cond delay="1834"/>
                                          </p:stCondLst>
                                        </p:cTn>
                                        <p:tgtEl>
                                          <p:spTgt spid="20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02221C4-F043-4612-BDB5-AB9CDED34526}"/>
              </a:ext>
            </a:extLst>
          </p:cNvPr>
          <p:cNvSpPr txBox="1"/>
          <p:nvPr/>
        </p:nvSpPr>
        <p:spPr>
          <a:xfrm>
            <a:off x="889262" y="2080984"/>
            <a:ext cx="7161229" cy="2800767"/>
          </a:xfrm>
          <a:prstGeom prst="rect">
            <a:avLst/>
          </a:prstGeom>
          <a:noFill/>
        </p:spPr>
        <p:txBody>
          <a:bodyPr wrap="square" rtlCol="0">
            <a:spAutoFit/>
          </a:bodyPr>
          <a:lstStyle/>
          <a:p>
            <a:r>
              <a:rPr lang="fr-BE" sz="2800" dirty="0"/>
              <a:t>Un appel a été discerné en commun?</a:t>
            </a:r>
          </a:p>
          <a:p>
            <a:endParaRPr lang="fr-BE" sz="2800" dirty="0"/>
          </a:p>
          <a:p>
            <a:r>
              <a:rPr lang="fr-BE" sz="2800" dirty="0"/>
              <a:t>Quelles étapes</a:t>
            </a:r>
          </a:p>
          <a:p>
            <a:r>
              <a:rPr lang="fr-BE" sz="2800" dirty="0"/>
              <a:t>en vue de la mise en place d’un plan d’action,</a:t>
            </a:r>
          </a:p>
          <a:p>
            <a:r>
              <a:rPr lang="fr-BE" sz="2800" dirty="0"/>
              <a:t>lui aussi discerné en commun?</a:t>
            </a:r>
          </a:p>
          <a:p>
            <a:endParaRPr lang="fr-BE" dirty="0"/>
          </a:p>
          <a:p>
            <a:endParaRPr lang="fr-BE" dirty="0"/>
          </a:p>
        </p:txBody>
      </p:sp>
      <p:sp>
        <p:nvSpPr>
          <p:cNvPr id="3" name="ZoneTexte 2">
            <a:extLst>
              <a:ext uri="{FF2B5EF4-FFF2-40B4-BE49-F238E27FC236}">
                <a16:creationId xmlns:a16="http://schemas.microsoft.com/office/drawing/2014/main" id="{9AE95A14-FF43-4D56-BDB8-4DBA9AC9BA82}"/>
              </a:ext>
            </a:extLst>
          </p:cNvPr>
          <p:cNvSpPr txBox="1"/>
          <p:nvPr/>
        </p:nvSpPr>
        <p:spPr>
          <a:xfrm>
            <a:off x="9492792" y="2080984"/>
            <a:ext cx="1187777" cy="58477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fr-BE" sz="3200" dirty="0"/>
              <a:t>QUOI</a:t>
            </a:r>
          </a:p>
        </p:txBody>
      </p:sp>
      <p:sp>
        <p:nvSpPr>
          <p:cNvPr id="4" name="ZoneTexte 3">
            <a:extLst>
              <a:ext uri="{FF2B5EF4-FFF2-40B4-BE49-F238E27FC236}">
                <a16:creationId xmlns:a16="http://schemas.microsoft.com/office/drawing/2014/main" id="{69F3E734-1F9A-4801-B9AB-F825C579CD39}"/>
              </a:ext>
            </a:extLst>
          </p:cNvPr>
          <p:cNvSpPr txBox="1"/>
          <p:nvPr/>
        </p:nvSpPr>
        <p:spPr>
          <a:xfrm>
            <a:off x="9492792" y="3265924"/>
            <a:ext cx="1809946" cy="52322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fr-BE" sz="2800" dirty="0"/>
              <a:t>COMMENT</a:t>
            </a:r>
          </a:p>
        </p:txBody>
      </p:sp>
    </p:spTree>
    <p:extLst>
      <p:ext uri="{BB962C8B-B14F-4D97-AF65-F5344CB8AC3E}">
        <p14:creationId xmlns:p14="http://schemas.microsoft.com/office/powerpoint/2010/main" val="111794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heel(1)">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BA04EF4-5E1B-4053-9379-4FBC218E7E1C}"/>
              </a:ext>
            </a:extLst>
          </p:cNvPr>
          <p:cNvSpPr txBox="1"/>
          <p:nvPr/>
        </p:nvSpPr>
        <p:spPr>
          <a:xfrm>
            <a:off x="452487" y="212735"/>
            <a:ext cx="11104774" cy="64325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BE" sz="3200" b="1" dirty="0">
                <a:solidFill>
                  <a:srgbClr val="FF0000"/>
                </a:solidFill>
              </a:rPr>
              <a:t>« QUI » </a:t>
            </a:r>
          </a:p>
          <a:p>
            <a:pPr algn="ctr"/>
            <a:r>
              <a:rPr lang="fr-BE" sz="3200" dirty="0"/>
              <a:t>Identité: charisme, raison d’être, finalité</a:t>
            </a:r>
          </a:p>
          <a:p>
            <a:pPr algn="ctr"/>
            <a:r>
              <a:rPr lang="fr-BE" sz="3200" i="1" dirty="0"/>
              <a:t>Principe et Fondement - 1</a:t>
            </a:r>
            <a:r>
              <a:rPr lang="fr-BE" sz="3200" i="1" baseline="30000" dirty="0"/>
              <a:t>ère</a:t>
            </a:r>
            <a:r>
              <a:rPr lang="fr-BE" sz="3200" i="1" dirty="0"/>
              <a:t> Semaine</a:t>
            </a:r>
          </a:p>
          <a:p>
            <a:endParaRPr lang="fr-BE" dirty="0"/>
          </a:p>
          <a:p>
            <a:pPr algn="ctr"/>
            <a:r>
              <a:rPr lang="fr-BE" sz="3200" b="1" dirty="0">
                <a:solidFill>
                  <a:srgbClr val="FF0000"/>
                </a:solidFill>
              </a:rPr>
              <a:t>« QUOI » </a:t>
            </a:r>
          </a:p>
          <a:p>
            <a:pPr algn="ctr"/>
            <a:r>
              <a:rPr lang="fr-BE" sz="3200" dirty="0"/>
              <a:t>Appel-Election</a:t>
            </a:r>
          </a:p>
          <a:p>
            <a:pPr algn="ctr"/>
            <a:r>
              <a:rPr lang="fr-BE" sz="3200" i="1" dirty="0"/>
              <a:t>2</a:t>
            </a:r>
            <a:r>
              <a:rPr lang="fr-BE" sz="3200" i="1" baseline="30000" dirty="0"/>
              <a:t>ème</a:t>
            </a:r>
            <a:r>
              <a:rPr lang="fr-BE" sz="3200" i="1" dirty="0"/>
              <a:t> Semaine</a:t>
            </a:r>
          </a:p>
          <a:p>
            <a:endParaRPr lang="fr-BE" dirty="0"/>
          </a:p>
          <a:p>
            <a:pPr algn="ctr"/>
            <a:r>
              <a:rPr lang="fr-BE" sz="3200" b="1" dirty="0">
                <a:solidFill>
                  <a:srgbClr val="FF0000"/>
                </a:solidFill>
              </a:rPr>
              <a:t>« COMMENT » </a:t>
            </a:r>
          </a:p>
          <a:p>
            <a:pPr algn="ctr"/>
            <a:r>
              <a:rPr lang="fr-BE" sz="3200" dirty="0"/>
              <a:t>Confirmation- Accomplissement</a:t>
            </a:r>
          </a:p>
          <a:p>
            <a:pPr algn="ctr"/>
            <a:r>
              <a:rPr lang="fr-BE" sz="3200" i="1" dirty="0"/>
              <a:t>3</a:t>
            </a:r>
            <a:r>
              <a:rPr lang="fr-BE" sz="3200" i="1" baseline="30000" dirty="0"/>
              <a:t>ème</a:t>
            </a:r>
            <a:r>
              <a:rPr lang="fr-BE" sz="3200" i="1" dirty="0"/>
              <a:t>- 4</a:t>
            </a:r>
            <a:r>
              <a:rPr lang="fr-BE" sz="3200" i="1" baseline="30000" dirty="0"/>
              <a:t>ième</a:t>
            </a:r>
            <a:r>
              <a:rPr lang="fr-BE" sz="3200" i="1" dirty="0"/>
              <a:t> Semaines</a:t>
            </a:r>
          </a:p>
          <a:p>
            <a:endParaRPr lang="fr-BE" sz="2400" dirty="0"/>
          </a:p>
          <a:p>
            <a:pPr algn="ctr"/>
            <a:r>
              <a:rPr lang="fr-BE" sz="3200" dirty="0"/>
              <a:t>Ces trois « niveaux » doivent être alignés</a:t>
            </a:r>
          </a:p>
          <a:p>
            <a:pPr algn="ctr"/>
            <a:r>
              <a:rPr lang="fr-BE" sz="3200" dirty="0"/>
              <a:t>Pas de « comment » sans « quoi » et sans « qui » </a:t>
            </a:r>
          </a:p>
        </p:txBody>
      </p:sp>
    </p:spTree>
    <p:extLst>
      <p:ext uri="{BB962C8B-B14F-4D97-AF65-F5344CB8AC3E}">
        <p14:creationId xmlns:p14="http://schemas.microsoft.com/office/powerpoint/2010/main" val="278626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1000"/>
                                        <p:tgtEl>
                                          <p:spTgt spid="3">
                                            <p:txEl>
                                              <p:pRg st="10" end="10"/>
                                            </p:txEl>
                                          </p:spTgt>
                                        </p:tgtEl>
                                      </p:cBhvr>
                                    </p:animEffect>
                                    <p:anim calcmode="lin" valueType="num">
                                      <p:cBhvr>
                                        <p:cTn id="5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xEl>
                                              <p:pRg st="12" end="12"/>
                                            </p:txEl>
                                          </p:spTgt>
                                        </p:tgtEl>
                                        <p:attrNameLst>
                                          <p:attrName>style.visibility</p:attrName>
                                        </p:attrNameLst>
                                      </p:cBhvr>
                                      <p:to>
                                        <p:strVal val="visible"/>
                                      </p:to>
                                    </p:set>
                                    <p:animEffect transition="in" filter="fade">
                                      <p:cBhvr>
                                        <p:cTn id="58" dur="1000"/>
                                        <p:tgtEl>
                                          <p:spTgt spid="3">
                                            <p:txEl>
                                              <p:pRg st="12" end="12"/>
                                            </p:txEl>
                                          </p:spTgt>
                                        </p:tgtEl>
                                      </p:cBhvr>
                                    </p:animEffect>
                                    <p:anim calcmode="lin" valueType="num">
                                      <p:cBhvr>
                                        <p:cTn id="59"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Effect transition="in" filter="fade">
                                      <p:cBhvr>
                                        <p:cTn id="65" dur="1000"/>
                                        <p:tgtEl>
                                          <p:spTgt spid="3">
                                            <p:txEl>
                                              <p:pRg st="13" end="13"/>
                                            </p:txEl>
                                          </p:spTgt>
                                        </p:tgtEl>
                                      </p:cBhvr>
                                    </p:animEffect>
                                    <p:anim calcmode="lin" valueType="num">
                                      <p:cBhvr>
                                        <p:cTn id="66"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C83D077-F0D6-4D5E-84E7-0319873296C1}"/>
              </a:ext>
            </a:extLst>
          </p:cNvPr>
          <p:cNvSpPr txBox="1"/>
          <p:nvPr/>
        </p:nvSpPr>
        <p:spPr>
          <a:xfrm>
            <a:off x="298750" y="180202"/>
            <a:ext cx="7164371" cy="954107"/>
          </a:xfrm>
          <a:prstGeom prst="rect">
            <a:avLst/>
          </a:prstGeom>
          <a:noFill/>
        </p:spPr>
        <p:txBody>
          <a:bodyPr wrap="square" rtlCol="0">
            <a:spAutoFit/>
          </a:bodyPr>
          <a:lstStyle/>
          <a:p>
            <a:r>
              <a:rPr lang="fr-BE" sz="2800" dirty="0"/>
              <a:t>« Jésus ayant aimé les siens qui étaient de le monde, les aima jusqu’au bout » (</a:t>
            </a:r>
            <a:r>
              <a:rPr lang="fr-BE" sz="2800" dirty="0" err="1"/>
              <a:t>Jn</a:t>
            </a:r>
            <a:r>
              <a:rPr lang="fr-BE" sz="2800" dirty="0"/>
              <a:t> 13,1)</a:t>
            </a:r>
          </a:p>
        </p:txBody>
      </p:sp>
      <p:sp>
        <p:nvSpPr>
          <p:cNvPr id="3" name="ZoneTexte 2">
            <a:extLst>
              <a:ext uri="{FF2B5EF4-FFF2-40B4-BE49-F238E27FC236}">
                <a16:creationId xmlns:a16="http://schemas.microsoft.com/office/drawing/2014/main" id="{AAB910F7-4879-4337-A66A-6E9267F207BE}"/>
              </a:ext>
            </a:extLst>
          </p:cNvPr>
          <p:cNvSpPr txBox="1"/>
          <p:nvPr/>
        </p:nvSpPr>
        <p:spPr>
          <a:xfrm>
            <a:off x="305733" y="1748787"/>
            <a:ext cx="5297126" cy="1384995"/>
          </a:xfrm>
          <a:prstGeom prst="rect">
            <a:avLst/>
          </a:prstGeom>
          <a:noFill/>
        </p:spPr>
        <p:txBody>
          <a:bodyPr wrap="square" rtlCol="0">
            <a:spAutoFit/>
          </a:bodyPr>
          <a:lstStyle/>
          <a:p>
            <a:r>
              <a:rPr lang="fr-FR" sz="2800" dirty="0"/>
              <a:t>Jésus dit : « Tout est accompli. » Puis, inclinant la tête, il remit l’esprit.</a:t>
            </a:r>
            <a:r>
              <a:rPr lang="fr-BE" sz="2800" dirty="0"/>
              <a:t>» (</a:t>
            </a:r>
            <a:r>
              <a:rPr lang="fr-BE" sz="2800" dirty="0" err="1"/>
              <a:t>Jn</a:t>
            </a:r>
            <a:r>
              <a:rPr lang="fr-BE" sz="2800" dirty="0"/>
              <a:t> 19,30)</a:t>
            </a:r>
          </a:p>
        </p:txBody>
      </p:sp>
      <p:pic>
        <p:nvPicPr>
          <p:cNvPr id="4" name="Image 3">
            <a:extLst>
              <a:ext uri="{FF2B5EF4-FFF2-40B4-BE49-F238E27FC236}">
                <a16:creationId xmlns:a16="http://schemas.microsoft.com/office/drawing/2014/main" id="{96C8BCE6-45BF-4D46-A7E0-D846FD25EF68}"/>
              </a:ext>
            </a:extLst>
          </p:cNvPr>
          <p:cNvPicPr>
            <a:picLocks noChangeAspect="1"/>
          </p:cNvPicPr>
          <p:nvPr/>
        </p:nvPicPr>
        <p:blipFill>
          <a:blip r:embed="rId2"/>
          <a:stretch>
            <a:fillRect/>
          </a:stretch>
        </p:blipFill>
        <p:spPr>
          <a:xfrm>
            <a:off x="7954400" y="180202"/>
            <a:ext cx="4102665" cy="3248798"/>
          </a:xfrm>
          <a:prstGeom prst="rect">
            <a:avLst/>
          </a:prstGeom>
        </p:spPr>
      </p:pic>
      <p:pic>
        <p:nvPicPr>
          <p:cNvPr id="2056" name="Picture 8" descr="Chapitre 14 : JESUS ET SIMON DE CYRENE – LA VIE DE JESUS">
            <a:extLst>
              <a:ext uri="{FF2B5EF4-FFF2-40B4-BE49-F238E27FC236}">
                <a16:creationId xmlns:a16="http://schemas.microsoft.com/office/drawing/2014/main" id="{6154C2CF-D2E3-4E2E-BCF8-87D93388BA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453" y="4006634"/>
            <a:ext cx="4152900" cy="253365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F90C8A1B-275A-4588-B228-62EABF72BA8D}"/>
              </a:ext>
            </a:extLst>
          </p:cNvPr>
          <p:cNvSpPr txBox="1"/>
          <p:nvPr/>
        </p:nvSpPr>
        <p:spPr>
          <a:xfrm>
            <a:off x="6721813" y="4533089"/>
            <a:ext cx="4592341" cy="1815882"/>
          </a:xfrm>
          <a:prstGeom prst="rect">
            <a:avLst/>
          </a:prstGeom>
          <a:noFill/>
        </p:spPr>
        <p:txBody>
          <a:bodyPr wrap="square" rtlCol="0">
            <a:spAutoFit/>
          </a:bodyPr>
          <a:lstStyle/>
          <a:p>
            <a:r>
              <a:rPr lang="fr-FR" sz="2800" dirty="0"/>
              <a:t>Celui qui ne porte pas sa croix pour marcher à ma suite ne peut pas être mon disciple (</a:t>
            </a:r>
            <a:r>
              <a:rPr lang="fr-FR" sz="2800" dirty="0" err="1"/>
              <a:t>Lc</a:t>
            </a:r>
            <a:r>
              <a:rPr lang="fr-FR" sz="2800" dirty="0"/>
              <a:t> 14,27)</a:t>
            </a:r>
            <a:endParaRPr lang="fr-BE" sz="2800" dirty="0"/>
          </a:p>
        </p:txBody>
      </p:sp>
    </p:spTree>
    <p:extLst>
      <p:ext uri="{BB962C8B-B14F-4D97-AF65-F5344CB8AC3E}">
        <p14:creationId xmlns:p14="http://schemas.microsoft.com/office/powerpoint/2010/main" val="348116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56"/>
                                        </p:tgtEl>
                                        <p:attrNameLst>
                                          <p:attrName>style.visibility</p:attrName>
                                        </p:attrNameLst>
                                      </p:cBhvr>
                                      <p:to>
                                        <p:strVal val="visible"/>
                                      </p:to>
                                    </p:set>
                                    <p:animEffect transition="in" filter="fade">
                                      <p:cBhvr>
                                        <p:cTn id="35" dur="1000"/>
                                        <p:tgtEl>
                                          <p:spTgt spid="2056"/>
                                        </p:tgtEl>
                                      </p:cBhvr>
                                    </p:animEffect>
                                    <p:anim calcmode="lin" valueType="num">
                                      <p:cBhvr>
                                        <p:cTn id="36" dur="1000" fill="hold"/>
                                        <p:tgtEl>
                                          <p:spTgt spid="2056"/>
                                        </p:tgtEl>
                                        <p:attrNameLst>
                                          <p:attrName>ppt_x</p:attrName>
                                        </p:attrNameLst>
                                      </p:cBhvr>
                                      <p:tavLst>
                                        <p:tav tm="0">
                                          <p:val>
                                            <p:strVal val="#ppt_x"/>
                                          </p:val>
                                        </p:tav>
                                        <p:tav tm="100000">
                                          <p:val>
                                            <p:strVal val="#ppt_x"/>
                                          </p:val>
                                        </p:tav>
                                      </p:tavLst>
                                    </p:anim>
                                    <p:anim calcmode="lin" valueType="num">
                                      <p:cBhvr>
                                        <p:cTn id="37" dur="1000" fill="hold"/>
                                        <p:tgtEl>
                                          <p:spTgt spid="20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D914AA-B597-4944-9D9B-8EC3A0BF6177}"/>
              </a:ext>
            </a:extLst>
          </p:cNvPr>
          <p:cNvSpPr txBox="1"/>
          <p:nvPr/>
        </p:nvSpPr>
        <p:spPr>
          <a:xfrm>
            <a:off x="380997" y="2506089"/>
            <a:ext cx="2875175" cy="92333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fr-BE" dirty="0"/>
              <a:t>Appel</a:t>
            </a:r>
          </a:p>
          <a:p>
            <a:pPr algn="ctr"/>
            <a:r>
              <a:rPr lang="fr-BE" dirty="0"/>
              <a:t>Objectif/Priorité/Orientation apostolique ou stratégique</a:t>
            </a:r>
          </a:p>
        </p:txBody>
      </p:sp>
      <p:sp>
        <p:nvSpPr>
          <p:cNvPr id="3" name="ZoneTexte 2">
            <a:extLst>
              <a:ext uri="{FF2B5EF4-FFF2-40B4-BE49-F238E27FC236}">
                <a16:creationId xmlns:a16="http://schemas.microsoft.com/office/drawing/2014/main" id="{23DDF2F0-D346-4C9A-950F-A25DB7CA35FC}"/>
              </a:ext>
            </a:extLst>
          </p:cNvPr>
          <p:cNvSpPr txBox="1"/>
          <p:nvPr/>
        </p:nvSpPr>
        <p:spPr>
          <a:xfrm>
            <a:off x="4227921" y="1056284"/>
            <a:ext cx="1414021"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BE" dirty="0"/>
              <a:t>Objectif </a:t>
            </a:r>
          </a:p>
          <a:p>
            <a:pPr algn="ctr"/>
            <a:r>
              <a:rPr lang="fr-BE" dirty="0"/>
              <a:t>spécifique 1</a:t>
            </a:r>
          </a:p>
        </p:txBody>
      </p:sp>
      <p:sp>
        <p:nvSpPr>
          <p:cNvPr id="4" name="ZoneTexte 3">
            <a:extLst>
              <a:ext uri="{FF2B5EF4-FFF2-40B4-BE49-F238E27FC236}">
                <a16:creationId xmlns:a16="http://schemas.microsoft.com/office/drawing/2014/main" id="{9E81B870-0457-4A73-91E4-42CE7F1FB933}"/>
              </a:ext>
            </a:extLst>
          </p:cNvPr>
          <p:cNvSpPr txBox="1"/>
          <p:nvPr/>
        </p:nvSpPr>
        <p:spPr>
          <a:xfrm>
            <a:off x="4166647" y="2665131"/>
            <a:ext cx="131032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BE" dirty="0"/>
              <a:t>Objectif spécifique 2</a:t>
            </a:r>
          </a:p>
        </p:txBody>
      </p:sp>
      <p:sp>
        <p:nvSpPr>
          <p:cNvPr id="5" name="ZoneTexte 4">
            <a:extLst>
              <a:ext uri="{FF2B5EF4-FFF2-40B4-BE49-F238E27FC236}">
                <a16:creationId xmlns:a16="http://schemas.microsoft.com/office/drawing/2014/main" id="{A79D971F-66D6-4538-822D-C449CFF13D25}"/>
              </a:ext>
            </a:extLst>
          </p:cNvPr>
          <p:cNvSpPr txBox="1"/>
          <p:nvPr/>
        </p:nvSpPr>
        <p:spPr>
          <a:xfrm>
            <a:off x="4331616" y="4549760"/>
            <a:ext cx="131032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BE" dirty="0"/>
              <a:t>Objectif spécifique 3</a:t>
            </a:r>
          </a:p>
        </p:txBody>
      </p:sp>
      <p:sp>
        <p:nvSpPr>
          <p:cNvPr id="6" name="ZoneTexte 5">
            <a:extLst>
              <a:ext uri="{FF2B5EF4-FFF2-40B4-BE49-F238E27FC236}">
                <a16:creationId xmlns:a16="http://schemas.microsoft.com/office/drawing/2014/main" id="{7D633DED-3E83-4E6F-8DAC-FB40BBA63CAB}"/>
              </a:ext>
            </a:extLst>
          </p:cNvPr>
          <p:cNvSpPr txBox="1"/>
          <p:nvPr/>
        </p:nvSpPr>
        <p:spPr>
          <a:xfrm>
            <a:off x="6387448" y="2109916"/>
            <a:ext cx="100866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BE" dirty="0"/>
              <a:t>Etape 1</a:t>
            </a:r>
          </a:p>
        </p:txBody>
      </p:sp>
      <p:sp>
        <p:nvSpPr>
          <p:cNvPr id="7" name="ZoneTexte 6">
            <a:extLst>
              <a:ext uri="{FF2B5EF4-FFF2-40B4-BE49-F238E27FC236}">
                <a16:creationId xmlns:a16="http://schemas.microsoft.com/office/drawing/2014/main" id="{F347CCB9-9D0B-497F-86DD-313781CFA52A}"/>
              </a:ext>
            </a:extLst>
          </p:cNvPr>
          <p:cNvSpPr txBox="1"/>
          <p:nvPr/>
        </p:nvSpPr>
        <p:spPr>
          <a:xfrm>
            <a:off x="6387448" y="2804473"/>
            <a:ext cx="996884" cy="36764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BE" dirty="0"/>
              <a:t>Etape 2</a:t>
            </a:r>
          </a:p>
        </p:txBody>
      </p:sp>
      <p:sp>
        <p:nvSpPr>
          <p:cNvPr id="8" name="ZoneTexte 7">
            <a:extLst>
              <a:ext uri="{FF2B5EF4-FFF2-40B4-BE49-F238E27FC236}">
                <a16:creationId xmlns:a16="http://schemas.microsoft.com/office/drawing/2014/main" id="{EF440025-6882-4DF1-B737-F4FD5F5EAF9B}"/>
              </a:ext>
            </a:extLst>
          </p:cNvPr>
          <p:cNvSpPr txBox="1"/>
          <p:nvPr/>
        </p:nvSpPr>
        <p:spPr>
          <a:xfrm>
            <a:off x="6387448" y="3685882"/>
            <a:ext cx="928541"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BE" dirty="0"/>
              <a:t>Etape 3</a:t>
            </a:r>
          </a:p>
        </p:txBody>
      </p:sp>
      <p:sp>
        <p:nvSpPr>
          <p:cNvPr id="9" name="ZoneTexte 8">
            <a:extLst>
              <a:ext uri="{FF2B5EF4-FFF2-40B4-BE49-F238E27FC236}">
                <a16:creationId xmlns:a16="http://schemas.microsoft.com/office/drawing/2014/main" id="{E4B919D0-1CCF-49B5-9307-C4AAFF56CFCD}"/>
              </a:ext>
            </a:extLst>
          </p:cNvPr>
          <p:cNvSpPr txBox="1"/>
          <p:nvPr/>
        </p:nvSpPr>
        <p:spPr>
          <a:xfrm>
            <a:off x="7887095" y="2313434"/>
            <a:ext cx="838984"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fr-BE" dirty="0"/>
              <a:t>Qui ?</a:t>
            </a:r>
          </a:p>
        </p:txBody>
      </p:sp>
      <p:sp>
        <p:nvSpPr>
          <p:cNvPr id="10" name="ZoneTexte 9">
            <a:extLst>
              <a:ext uri="{FF2B5EF4-FFF2-40B4-BE49-F238E27FC236}">
                <a16:creationId xmlns:a16="http://schemas.microsoft.com/office/drawing/2014/main" id="{9B826932-850F-4323-860E-CC3B39065DEE}"/>
              </a:ext>
            </a:extLst>
          </p:cNvPr>
          <p:cNvSpPr txBox="1"/>
          <p:nvPr/>
        </p:nvSpPr>
        <p:spPr>
          <a:xfrm>
            <a:off x="7887095" y="2787380"/>
            <a:ext cx="1015731"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fr-BE" dirty="0"/>
              <a:t>Quand ?</a:t>
            </a:r>
          </a:p>
        </p:txBody>
      </p:sp>
      <p:sp>
        <p:nvSpPr>
          <p:cNvPr id="11" name="ZoneTexte 10">
            <a:extLst>
              <a:ext uri="{FF2B5EF4-FFF2-40B4-BE49-F238E27FC236}">
                <a16:creationId xmlns:a16="http://schemas.microsoft.com/office/drawing/2014/main" id="{20A421F4-15FD-4E50-8F87-DEE3AB4D0B93}"/>
              </a:ext>
            </a:extLst>
          </p:cNvPr>
          <p:cNvSpPr txBox="1"/>
          <p:nvPr/>
        </p:nvSpPr>
        <p:spPr>
          <a:xfrm>
            <a:off x="7887095" y="3278069"/>
            <a:ext cx="2135952"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fr-BE" dirty="0"/>
              <a:t>Besoins/ressources ?</a:t>
            </a:r>
          </a:p>
        </p:txBody>
      </p:sp>
      <p:sp>
        <p:nvSpPr>
          <p:cNvPr id="12" name="ZoneTexte 11">
            <a:extLst>
              <a:ext uri="{FF2B5EF4-FFF2-40B4-BE49-F238E27FC236}">
                <a16:creationId xmlns:a16="http://schemas.microsoft.com/office/drawing/2014/main" id="{4A80ED56-7CF1-4BC7-8390-F7179D622E74}"/>
              </a:ext>
            </a:extLst>
          </p:cNvPr>
          <p:cNvSpPr txBox="1"/>
          <p:nvPr/>
        </p:nvSpPr>
        <p:spPr>
          <a:xfrm>
            <a:off x="10402473" y="2017957"/>
            <a:ext cx="1682690" cy="230832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fr-BE" dirty="0"/>
              <a:t>Renoncement ?</a:t>
            </a:r>
          </a:p>
          <a:p>
            <a:pPr algn="ctr"/>
            <a:endParaRPr lang="fr-BE" dirty="0"/>
          </a:p>
          <a:p>
            <a:pPr algn="ctr"/>
            <a:endParaRPr lang="fr-BE" dirty="0"/>
          </a:p>
          <a:p>
            <a:pPr algn="ctr"/>
            <a:r>
              <a:rPr lang="fr-BE" dirty="0"/>
              <a:t>Risques ?</a:t>
            </a:r>
          </a:p>
          <a:p>
            <a:pPr algn="ctr"/>
            <a:endParaRPr lang="fr-BE" dirty="0"/>
          </a:p>
          <a:p>
            <a:pPr algn="ctr"/>
            <a:endParaRPr lang="fr-BE" dirty="0"/>
          </a:p>
          <a:p>
            <a:pPr algn="ctr"/>
            <a:r>
              <a:rPr lang="fr-BE" dirty="0"/>
              <a:t>Suivi Evaluation?</a:t>
            </a:r>
          </a:p>
        </p:txBody>
      </p:sp>
      <p:cxnSp>
        <p:nvCxnSpPr>
          <p:cNvPr id="14" name="Connecteur droit avec flèche 13">
            <a:extLst>
              <a:ext uri="{FF2B5EF4-FFF2-40B4-BE49-F238E27FC236}">
                <a16:creationId xmlns:a16="http://schemas.microsoft.com/office/drawing/2014/main" id="{95109426-AF10-4E63-B43D-A7F3A21C6F93}"/>
              </a:ext>
            </a:extLst>
          </p:cNvPr>
          <p:cNvCxnSpPr>
            <a:cxnSpLocks/>
            <a:stCxn id="2" idx="3"/>
          </p:cNvCxnSpPr>
          <p:nvPr/>
        </p:nvCxnSpPr>
        <p:spPr>
          <a:xfrm flipV="1">
            <a:off x="3256172" y="1326278"/>
            <a:ext cx="1014169" cy="1641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A7847AA1-69AD-474F-BC5A-3D836CB69519}"/>
              </a:ext>
            </a:extLst>
          </p:cNvPr>
          <p:cNvCxnSpPr>
            <a:stCxn id="2" idx="3"/>
            <a:endCxn id="4" idx="1"/>
          </p:cNvCxnSpPr>
          <p:nvPr/>
        </p:nvCxnSpPr>
        <p:spPr>
          <a:xfrm>
            <a:off x="3256172" y="2967754"/>
            <a:ext cx="8067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7B020919-C8F7-40EB-B597-FF51918FC880}"/>
              </a:ext>
            </a:extLst>
          </p:cNvPr>
          <p:cNvCxnSpPr>
            <a:stCxn id="2" idx="3"/>
            <a:endCxn id="5" idx="1"/>
          </p:cNvCxnSpPr>
          <p:nvPr/>
        </p:nvCxnSpPr>
        <p:spPr>
          <a:xfrm>
            <a:off x="3256172" y="2967754"/>
            <a:ext cx="1075444" cy="1905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4A1953A4-411A-42CA-A6EC-92D005A198D5}"/>
              </a:ext>
            </a:extLst>
          </p:cNvPr>
          <p:cNvCxnSpPr>
            <a:stCxn id="4" idx="3"/>
            <a:endCxn id="6" idx="1"/>
          </p:cNvCxnSpPr>
          <p:nvPr/>
        </p:nvCxnSpPr>
        <p:spPr>
          <a:xfrm flipV="1">
            <a:off x="5476973" y="2294582"/>
            <a:ext cx="910475" cy="6937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EBF162E8-69C1-4FFB-88E3-DCE2F1936F61}"/>
              </a:ext>
            </a:extLst>
          </p:cNvPr>
          <p:cNvCxnSpPr>
            <a:stCxn id="4" idx="3"/>
            <a:endCxn id="7" idx="1"/>
          </p:cNvCxnSpPr>
          <p:nvPr/>
        </p:nvCxnSpPr>
        <p:spPr>
          <a:xfrm flipV="1">
            <a:off x="5476973" y="2988296"/>
            <a:ext cx="9104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639CE523-C255-4198-AE0B-CE2B923C7083}"/>
              </a:ext>
            </a:extLst>
          </p:cNvPr>
          <p:cNvCxnSpPr>
            <a:stCxn id="4" idx="3"/>
            <a:endCxn id="8" idx="1"/>
          </p:cNvCxnSpPr>
          <p:nvPr/>
        </p:nvCxnSpPr>
        <p:spPr>
          <a:xfrm>
            <a:off x="5476973" y="2988297"/>
            <a:ext cx="910475" cy="8822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A63852D7-D039-45A1-9CA4-D303EF4A27DA}"/>
              </a:ext>
            </a:extLst>
          </p:cNvPr>
          <p:cNvCxnSpPr>
            <a:cxnSpLocks/>
            <a:stCxn id="7" idx="3"/>
            <a:endCxn id="9" idx="1"/>
          </p:cNvCxnSpPr>
          <p:nvPr/>
        </p:nvCxnSpPr>
        <p:spPr>
          <a:xfrm flipV="1">
            <a:off x="7384332" y="2498100"/>
            <a:ext cx="502763" cy="4901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971D1F4F-10D7-449B-93DF-44C37D406D77}"/>
              </a:ext>
            </a:extLst>
          </p:cNvPr>
          <p:cNvCxnSpPr>
            <a:cxnSpLocks/>
            <a:stCxn id="7" idx="3"/>
            <a:endCxn id="10" idx="1"/>
          </p:cNvCxnSpPr>
          <p:nvPr/>
        </p:nvCxnSpPr>
        <p:spPr>
          <a:xfrm flipV="1">
            <a:off x="7384332" y="2972046"/>
            <a:ext cx="502763" cy="16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C186475A-141A-498E-8226-8E2AE4FC1619}"/>
              </a:ext>
            </a:extLst>
          </p:cNvPr>
          <p:cNvCxnSpPr>
            <a:cxnSpLocks/>
            <a:stCxn id="7" idx="3"/>
            <a:endCxn id="11" idx="1"/>
          </p:cNvCxnSpPr>
          <p:nvPr/>
        </p:nvCxnSpPr>
        <p:spPr>
          <a:xfrm>
            <a:off x="7384332" y="2988296"/>
            <a:ext cx="502763" cy="4744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0F420075-7B9D-4833-B81A-F0B97C270E73}"/>
              </a:ext>
            </a:extLst>
          </p:cNvPr>
          <p:cNvSpPr txBox="1"/>
          <p:nvPr/>
        </p:nvSpPr>
        <p:spPr>
          <a:xfrm flipH="1">
            <a:off x="1262402" y="179108"/>
            <a:ext cx="1112364"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BE" sz="2800" dirty="0"/>
              <a:t>QUOI</a:t>
            </a:r>
          </a:p>
        </p:txBody>
      </p:sp>
      <p:sp>
        <p:nvSpPr>
          <p:cNvPr id="53" name="ZoneTexte 52">
            <a:extLst>
              <a:ext uri="{FF2B5EF4-FFF2-40B4-BE49-F238E27FC236}">
                <a16:creationId xmlns:a16="http://schemas.microsoft.com/office/drawing/2014/main" id="{72948E08-BAE3-491B-8A6D-5F11145859B1}"/>
              </a:ext>
            </a:extLst>
          </p:cNvPr>
          <p:cNvSpPr txBox="1"/>
          <p:nvPr/>
        </p:nvSpPr>
        <p:spPr>
          <a:xfrm>
            <a:off x="6479359" y="179108"/>
            <a:ext cx="180994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BE" sz="2800" dirty="0"/>
              <a:t>COMMENT</a:t>
            </a:r>
          </a:p>
        </p:txBody>
      </p:sp>
    </p:spTree>
    <p:extLst>
      <p:ext uri="{BB962C8B-B14F-4D97-AF65-F5344CB8AC3E}">
        <p14:creationId xmlns:p14="http://schemas.microsoft.com/office/powerpoint/2010/main" val="79346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1000"/>
                                        <p:tgtEl>
                                          <p:spTgt spid="52"/>
                                        </p:tgtEl>
                                      </p:cBhvr>
                                    </p:animEffect>
                                    <p:anim calcmode="lin" valueType="num">
                                      <p:cBhvr>
                                        <p:cTn id="8" dur="1000" fill="hold"/>
                                        <p:tgtEl>
                                          <p:spTgt spid="52"/>
                                        </p:tgtEl>
                                        <p:attrNameLst>
                                          <p:attrName>ppt_x</p:attrName>
                                        </p:attrNameLst>
                                      </p:cBhvr>
                                      <p:tavLst>
                                        <p:tav tm="0">
                                          <p:val>
                                            <p:strVal val="#ppt_x"/>
                                          </p:val>
                                        </p:tav>
                                        <p:tav tm="100000">
                                          <p:val>
                                            <p:strVal val="#ppt_x"/>
                                          </p:val>
                                        </p:tav>
                                      </p:tavLst>
                                    </p:anim>
                                    <p:anim calcmode="lin" valueType="num">
                                      <p:cBhvr>
                                        <p:cTn id="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fade">
                                      <p:cBhvr>
                                        <p:cTn id="14" dur="1000"/>
                                        <p:tgtEl>
                                          <p:spTgt spid="53"/>
                                        </p:tgtEl>
                                      </p:cBhvr>
                                    </p:animEffect>
                                    <p:anim calcmode="lin" valueType="num">
                                      <p:cBhvr>
                                        <p:cTn id="15" dur="1000" fill="hold"/>
                                        <p:tgtEl>
                                          <p:spTgt spid="53"/>
                                        </p:tgtEl>
                                        <p:attrNameLst>
                                          <p:attrName>ppt_x</p:attrName>
                                        </p:attrNameLst>
                                      </p:cBhvr>
                                      <p:tavLst>
                                        <p:tav tm="0">
                                          <p:val>
                                            <p:strVal val="#ppt_x"/>
                                          </p:val>
                                        </p:tav>
                                        <p:tav tm="100000">
                                          <p:val>
                                            <p:strVal val="#ppt_x"/>
                                          </p:val>
                                        </p:tav>
                                      </p:tavLst>
                                    </p:anim>
                                    <p:anim calcmode="lin" valueType="num">
                                      <p:cBhvr>
                                        <p:cTn id="1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anim calcmode="lin" valueType="num">
                                      <p:cBhvr>
                                        <p:cTn id="58" dur="1000" fill="hold"/>
                                        <p:tgtEl>
                                          <p:spTgt spid="5"/>
                                        </p:tgtEl>
                                        <p:attrNameLst>
                                          <p:attrName>ppt_x</p:attrName>
                                        </p:attrNameLst>
                                      </p:cBhvr>
                                      <p:tavLst>
                                        <p:tav tm="0">
                                          <p:val>
                                            <p:strVal val="#ppt_x"/>
                                          </p:val>
                                        </p:tav>
                                        <p:tav tm="100000">
                                          <p:val>
                                            <p:strVal val="#ppt_x"/>
                                          </p:val>
                                        </p:tav>
                                      </p:tavLst>
                                    </p:anim>
                                    <p:anim calcmode="lin" valueType="num">
                                      <p:cBhvr>
                                        <p:cTn id="5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1000"/>
                                        <p:tgtEl>
                                          <p:spTgt spid="6"/>
                                        </p:tgtEl>
                                      </p:cBhvr>
                                    </p:animEffect>
                                    <p:anim calcmode="lin" valueType="num">
                                      <p:cBhvr>
                                        <p:cTn id="70" dur="1000" fill="hold"/>
                                        <p:tgtEl>
                                          <p:spTgt spid="6"/>
                                        </p:tgtEl>
                                        <p:attrNameLst>
                                          <p:attrName>ppt_x</p:attrName>
                                        </p:attrNameLst>
                                      </p:cBhvr>
                                      <p:tavLst>
                                        <p:tav tm="0">
                                          <p:val>
                                            <p:strVal val="#ppt_x"/>
                                          </p:val>
                                        </p:tav>
                                        <p:tav tm="100000">
                                          <p:val>
                                            <p:strVal val="#ppt_x"/>
                                          </p:val>
                                        </p:tav>
                                      </p:tavLst>
                                    </p:anim>
                                    <p:anim calcmode="lin" valueType="num">
                                      <p:cBhvr>
                                        <p:cTn id="7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fade">
                                      <p:cBhvr>
                                        <p:cTn id="81" dur="1000"/>
                                        <p:tgtEl>
                                          <p:spTgt spid="7"/>
                                        </p:tgtEl>
                                      </p:cBhvr>
                                    </p:animEffect>
                                    <p:anim calcmode="lin" valueType="num">
                                      <p:cBhvr>
                                        <p:cTn id="82" dur="1000" fill="hold"/>
                                        <p:tgtEl>
                                          <p:spTgt spid="7"/>
                                        </p:tgtEl>
                                        <p:attrNameLst>
                                          <p:attrName>ppt_x</p:attrName>
                                        </p:attrNameLst>
                                      </p:cBhvr>
                                      <p:tavLst>
                                        <p:tav tm="0">
                                          <p:val>
                                            <p:strVal val="#ppt_x"/>
                                          </p:val>
                                        </p:tav>
                                        <p:tav tm="100000">
                                          <p:val>
                                            <p:strVal val="#ppt_x"/>
                                          </p:val>
                                        </p:tav>
                                      </p:tavLst>
                                    </p:anim>
                                    <p:anim calcmode="lin" valueType="num">
                                      <p:cBhvr>
                                        <p:cTn id="8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fade">
                                      <p:cBhvr>
                                        <p:cTn id="88" dur="500"/>
                                        <p:tgtEl>
                                          <p:spTgt spid="24"/>
                                        </p:tgtEl>
                                      </p:cBhvr>
                                    </p:animEffect>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8"/>
                                        </p:tgtEl>
                                        <p:attrNameLst>
                                          <p:attrName>style.visibility</p:attrName>
                                        </p:attrNameLst>
                                      </p:cBhvr>
                                      <p:to>
                                        <p:strVal val="visible"/>
                                      </p:to>
                                    </p:set>
                                    <p:animEffect transition="in" filter="fade">
                                      <p:cBhvr>
                                        <p:cTn id="93" dur="1000"/>
                                        <p:tgtEl>
                                          <p:spTgt spid="8"/>
                                        </p:tgtEl>
                                      </p:cBhvr>
                                    </p:animEffect>
                                    <p:anim calcmode="lin" valueType="num">
                                      <p:cBhvr>
                                        <p:cTn id="94" dur="1000" fill="hold"/>
                                        <p:tgtEl>
                                          <p:spTgt spid="8"/>
                                        </p:tgtEl>
                                        <p:attrNameLst>
                                          <p:attrName>ppt_x</p:attrName>
                                        </p:attrNameLst>
                                      </p:cBhvr>
                                      <p:tavLst>
                                        <p:tav tm="0">
                                          <p:val>
                                            <p:strVal val="#ppt_x"/>
                                          </p:val>
                                        </p:tav>
                                        <p:tav tm="100000">
                                          <p:val>
                                            <p:strVal val="#ppt_x"/>
                                          </p:val>
                                        </p:tav>
                                      </p:tavLst>
                                    </p:anim>
                                    <p:anim calcmode="lin" valueType="num">
                                      <p:cBhvr>
                                        <p:cTn id="9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fade">
                                      <p:cBhvr>
                                        <p:cTn id="100" dur="500"/>
                                        <p:tgtEl>
                                          <p:spTgt spid="26"/>
                                        </p:tgtEl>
                                      </p:cBhvr>
                                    </p:animEffect>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9"/>
                                        </p:tgtEl>
                                        <p:attrNameLst>
                                          <p:attrName>style.visibility</p:attrName>
                                        </p:attrNameLst>
                                      </p:cBhvr>
                                      <p:to>
                                        <p:strVal val="visible"/>
                                      </p:to>
                                    </p:set>
                                    <p:animEffect transition="in" filter="fade">
                                      <p:cBhvr>
                                        <p:cTn id="105" dur="1000"/>
                                        <p:tgtEl>
                                          <p:spTgt spid="9"/>
                                        </p:tgtEl>
                                      </p:cBhvr>
                                    </p:animEffect>
                                    <p:anim calcmode="lin" valueType="num">
                                      <p:cBhvr>
                                        <p:cTn id="106" dur="1000" fill="hold"/>
                                        <p:tgtEl>
                                          <p:spTgt spid="9"/>
                                        </p:tgtEl>
                                        <p:attrNameLst>
                                          <p:attrName>ppt_x</p:attrName>
                                        </p:attrNameLst>
                                      </p:cBhvr>
                                      <p:tavLst>
                                        <p:tav tm="0">
                                          <p:val>
                                            <p:strVal val="#ppt_x"/>
                                          </p:val>
                                        </p:tav>
                                        <p:tav tm="100000">
                                          <p:val>
                                            <p:strVal val="#ppt_x"/>
                                          </p:val>
                                        </p:tav>
                                      </p:tavLst>
                                    </p:anim>
                                    <p:anim calcmode="lin" valueType="num">
                                      <p:cBhvr>
                                        <p:cTn id="10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fade">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10"/>
                                        </p:tgtEl>
                                        <p:attrNameLst>
                                          <p:attrName>style.visibility</p:attrName>
                                        </p:attrNameLst>
                                      </p:cBhvr>
                                      <p:to>
                                        <p:strVal val="visible"/>
                                      </p:to>
                                    </p:set>
                                    <p:animEffect transition="in" filter="fade">
                                      <p:cBhvr>
                                        <p:cTn id="117" dur="1000"/>
                                        <p:tgtEl>
                                          <p:spTgt spid="10"/>
                                        </p:tgtEl>
                                      </p:cBhvr>
                                    </p:animEffect>
                                    <p:anim calcmode="lin" valueType="num">
                                      <p:cBhvr>
                                        <p:cTn id="118" dur="1000" fill="hold"/>
                                        <p:tgtEl>
                                          <p:spTgt spid="10"/>
                                        </p:tgtEl>
                                        <p:attrNameLst>
                                          <p:attrName>ppt_x</p:attrName>
                                        </p:attrNameLst>
                                      </p:cBhvr>
                                      <p:tavLst>
                                        <p:tav tm="0">
                                          <p:val>
                                            <p:strVal val="#ppt_x"/>
                                          </p:val>
                                        </p:tav>
                                        <p:tav tm="100000">
                                          <p:val>
                                            <p:strVal val="#ppt_x"/>
                                          </p:val>
                                        </p:tav>
                                      </p:tavLst>
                                    </p:anim>
                                    <p:anim calcmode="lin" valueType="num">
                                      <p:cBhvr>
                                        <p:cTn id="1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30"/>
                                        </p:tgtEl>
                                        <p:attrNameLst>
                                          <p:attrName>style.visibility</p:attrName>
                                        </p:attrNameLst>
                                      </p:cBhvr>
                                      <p:to>
                                        <p:strVal val="visible"/>
                                      </p:to>
                                    </p:set>
                                    <p:animEffect transition="in" filter="fade">
                                      <p:cBhvr>
                                        <p:cTn id="124" dur="500"/>
                                        <p:tgtEl>
                                          <p:spTgt spid="30"/>
                                        </p:tgtEl>
                                      </p:cBhvr>
                                    </p:animEffect>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grpId="0" nodeType="clickEffect">
                                  <p:stCondLst>
                                    <p:cond delay="0"/>
                                  </p:stCondLst>
                                  <p:childTnLst>
                                    <p:set>
                                      <p:cBhvr>
                                        <p:cTn id="128" dur="1" fill="hold">
                                          <p:stCondLst>
                                            <p:cond delay="0"/>
                                          </p:stCondLst>
                                        </p:cTn>
                                        <p:tgtEl>
                                          <p:spTgt spid="11"/>
                                        </p:tgtEl>
                                        <p:attrNameLst>
                                          <p:attrName>style.visibility</p:attrName>
                                        </p:attrNameLst>
                                      </p:cBhvr>
                                      <p:to>
                                        <p:strVal val="visible"/>
                                      </p:to>
                                    </p:set>
                                    <p:animEffect transition="in" filter="fade">
                                      <p:cBhvr>
                                        <p:cTn id="129" dur="1000"/>
                                        <p:tgtEl>
                                          <p:spTgt spid="11"/>
                                        </p:tgtEl>
                                      </p:cBhvr>
                                    </p:animEffect>
                                    <p:anim calcmode="lin" valueType="num">
                                      <p:cBhvr>
                                        <p:cTn id="130" dur="1000" fill="hold"/>
                                        <p:tgtEl>
                                          <p:spTgt spid="11"/>
                                        </p:tgtEl>
                                        <p:attrNameLst>
                                          <p:attrName>ppt_x</p:attrName>
                                        </p:attrNameLst>
                                      </p:cBhvr>
                                      <p:tavLst>
                                        <p:tav tm="0">
                                          <p:val>
                                            <p:strVal val="#ppt_x"/>
                                          </p:val>
                                        </p:tav>
                                        <p:tav tm="100000">
                                          <p:val>
                                            <p:strVal val="#ppt_x"/>
                                          </p:val>
                                        </p:tav>
                                      </p:tavLst>
                                    </p:anim>
                                    <p:anim calcmode="lin" valueType="num">
                                      <p:cBhvr>
                                        <p:cTn id="1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1" presetClass="entr" presetSubtype="1" fill="hold" grpId="0" nodeType="clickEffect">
                                  <p:stCondLst>
                                    <p:cond delay="0"/>
                                  </p:stCondLst>
                                  <p:childTnLst>
                                    <p:set>
                                      <p:cBhvr>
                                        <p:cTn id="135" dur="1" fill="hold">
                                          <p:stCondLst>
                                            <p:cond delay="0"/>
                                          </p:stCondLst>
                                        </p:cTn>
                                        <p:tgtEl>
                                          <p:spTgt spid="12"/>
                                        </p:tgtEl>
                                        <p:attrNameLst>
                                          <p:attrName>style.visibility</p:attrName>
                                        </p:attrNameLst>
                                      </p:cBhvr>
                                      <p:to>
                                        <p:strVal val="visible"/>
                                      </p:to>
                                    </p:set>
                                    <p:animEffect transition="in" filter="wheel(1)">
                                      <p:cBhvr>
                                        <p:cTn id="13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52" grpId="0" animBg="1"/>
      <p:bldP spid="5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4583AE4-2A46-4E5C-8C62-2712B0944AF3}"/>
              </a:ext>
            </a:extLst>
          </p:cNvPr>
          <p:cNvSpPr txBox="1"/>
          <p:nvPr/>
        </p:nvSpPr>
        <p:spPr>
          <a:xfrm>
            <a:off x="2639505" y="1555422"/>
            <a:ext cx="8154185" cy="4893647"/>
          </a:xfrm>
          <a:prstGeom prst="rect">
            <a:avLst/>
          </a:prstGeom>
          <a:noFill/>
        </p:spPr>
        <p:txBody>
          <a:bodyPr wrap="square" rtlCol="0">
            <a:spAutoFit/>
          </a:bodyPr>
          <a:lstStyle/>
          <a:p>
            <a:pPr marL="342900" indent="-342900">
              <a:buAutoNum type="arabicPeriod"/>
            </a:pPr>
            <a:r>
              <a:rPr lang="fr-BE" sz="2400" dirty="0"/>
              <a:t>Prendre conscience de notre situation actuelle</a:t>
            </a:r>
          </a:p>
          <a:p>
            <a:pPr marL="342900" indent="-342900">
              <a:buAutoNum type="arabicPeriod"/>
            </a:pPr>
            <a:endParaRPr lang="fr-BE" sz="2400" dirty="0"/>
          </a:p>
          <a:p>
            <a:pPr marL="342900" indent="-342900">
              <a:buAutoNum type="arabicPeriod"/>
            </a:pPr>
            <a:r>
              <a:rPr lang="fr-BE" sz="2400" dirty="0"/>
              <a:t>Se souvenir de son histoire sainte</a:t>
            </a:r>
          </a:p>
          <a:p>
            <a:pPr marL="342900" indent="-342900">
              <a:buAutoNum type="arabicPeriod"/>
            </a:pPr>
            <a:endParaRPr lang="fr-BE" sz="2400" dirty="0"/>
          </a:p>
          <a:p>
            <a:pPr marL="342900" indent="-342900">
              <a:buAutoNum type="arabicPeriod"/>
            </a:pPr>
            <a:r>
              <a:rPr lang="fr-BE" sz="2400" dirty="0"/>
              <a:t>Redécouvrir notre identité et mission</a:t>
            </a:r>
          </a:p>
          <a:p>
            <a:pPr marL="342900" indent="-342900">
              <a:buAutoNum type="arabicPeriod"/>
            </a:pPr>
            <a:endParaRPr lang="fr-BE" sz="2400" dirty="0"/>
          </a:p>
          <a:p>
            <a:pPr marL="342900" indent="-342900">
              <a:buAutoNum type="arabicPeriod"/>
            </a:pPr>
            <a:r>
              <a:rPr lang="fr-BE" sz="2400" dirty="0"/>
              <a:t>Réfléchir aux signes des temps</a:t>
            </a:r>
          </a:p>
          <a:p>
            <a:pPr marL="342900" indent="-342900">
              <a:buAutoNum type="arabicPeriod"/>
            </a:pPr>
            <a:endParaRPr lang="fr-BE" sz="2400" dirty="0"/>
          </a:p>
          <a:p>
            <a:pPr marL="342900" indent="-342900">
              <a:buAutoNum type="arabicPeriod"/>
            </a:pPr>
            <a:r>
              <a:rPr lang="fr-BE" sz="2400" dirty="0"/>
              <a:t>Reconnaître l’appel de Dieu pour le temps présent</a:t>
            </a:r>
          </a:p>
          <a:p>
            <a:pPr marL="342900" indent="-342900">
              <a:buAutoNum type="arabicPeriod"/>
            </a:pPr>
            <a:endParaRPr lang="fr-BE" sz="2400" dirty="0"/>
          </a:p>
          <a:p>
            <a:pPr marL="342900" indent="-342900">
              <a:buAutoNum type="arabicPeriod"/>
            </a:pPr>
            <a:r>
              <a:rPr lang="fr-BE" sz="2400" dirty="0"/>
              <a:t>Répondre par une action concrète</a:t>
            </a:r>
          </a:p>
          <a:p>
            <a:pPr marL="342900" indent="-342900">
              <a:buAutoNum type="arabicPeriod"/>
            </a:pPr>
            <a:endParaRPr lang="fr-BE" sz="2400" dirty="0"/>
          </a:p>
          <a:p>
            <a:pPr marL="342900" indent="-342900">
              <a:buAutoNum type="arabicPeriod"/>
            </a:pPr>
            <a:r>
              <a:rPr lang="fr-BE" sz="2400" dirty="0"/>
              <a:t>Examiner (évaluer) nos progrès</a:t>
            </a:r>
          </a:p>
        </p:txBody>
      </p:sp>
      <p:sp>
        <p:nvSpPr>
          <p:cNvPr id="3" name="ZoneTexte 2">
            <a:extLst>
              <a:ext uri="{FF2B5EF4-FFF2-40B4-BE49-F238E27FC236}">
                <a16:creationId xmlns:a16="http://schemas.microsoft.com/office/drawing/2014/main" id="{088035B2-FC7B-420F-81DC-F18C91F4FEEE}"/>
              </a:ext>
            </a:extLst>
          </p:cNvPr>
          <p:cNvSpPr txBox="1"/>
          <p:nvPr/>
        </p:nvSpPr>
        <p:spPr>
          <a:xfrm>
            <a:off x="2018907" y="716438"/>
            <a:ext cx="815418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BE" sz="2400" dirty="0"/>
              <a:t>Etapes de la planification pastorale (Christina Kheng)</a:t>
            </a:r>
          </a:p>
        </p:txBody>
      </p:sp>
    </p:spTree>
    <p:extLst>
      <p:ext uri="{BB962C8B-B14F-4D97-AF65-F5344CB8AC3E}">
        <p14:creationId xmlns:p14="http://schemas.microsoft.com/office/powerpoint/2010/main" val="267070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2E45841-3CE8-438F-8AAB-762ED086C7C2}"/>
              </a:ext>
            </a:extLst>
          </p:cNvPr>
          <p:cNvSpPr txBox="1"/>
          <p:nvPr/>
        </p:nvSpPr>
        <p:spPr>
          <a:xfrm>
            <a:off x="2287571" y="645985"/>
            <a:ext cx="7616858" cy="707886"/>
          </a:xfrm>
          <a:prstGeom prst="rect">
            <a:avLst/>
          </a:prstGeom>
          <a:noFill/>
        </p:spPr>
        <p:txBody>
          <a:bodyPr wrap="square" rtlCol="0">
            <a:spAutoFit/>
          </a:bodyPr>
          <a:lstStyle/>
          <a:p>
            <a:r>
              <a:rPr lang="fr-BE" sz="4000" dirty="0"/>
              <a:t>Réfléchir aux signes des temps</a:t>
            </a:r>
          </a:p>
        </p:txBody>
      </p:sp>
      <p:sp>
        <p:nvSpPr>
          <p:cNvPr id="3" name="ZoneTexte 2">
            <a:extLst>
              <a:ext uri="{FF2B5EF4-FFF2-40B4-BE49-F238E27FC236}">
                <a16:creationId xmlns:a16="http://schemas.microsoft.com/office/drawing/2014/main" id="{68D8ACCF-566A-4EC2-9C77-ADB6691F6ED4}"/>
              </a:ext>
            </a:extLst>
          </p:cNvPr>
          <p:cNvSpPr txBox="1"/>
          <p:nvPr/>
        </p:nvSpPr>
        <p:spPr>
          <a:xfrm>
            <a:off x="2017336" y="1421940"/>
            <a:ext cx="8634953" cy="1323439"/>
          </a:xfrm>
          <a:prstGeom prst="rect">
            <a:avLst/>
          </a:prstGeom>
          <a:noFill/>
        </p:spPr>
        <p:txBody>
          <a:bodyPr wrap="square" rtlCol="0">
            <a:spAutoFit/>
          </a:bodyPr>
          <a:lstStyle/>
          <a:p>
            <a:pPr algn="ctr"/>
            <a:r>
              <a:rPr lang="fr-BE" sz="2000" b="1" dirty="0"/>
              <a:t>Réalités internes</a:t>
            </a:r>
          </a:p>
          <a:p>
            <a:r>
              <a:rPr lang="fr-BE" sz="2000" dirty="0"/>
              <a:t>Programmes, services, vie communautaire et spirituelle, réseaux, partenariats, relations, ressources, capacités, administration, gouvernance…</a:t>
            </a:r>
          </a:p>
        </p:txBody>
      </p:sp>
      <p:sp>
        <p:nvSpPr>
          <p:cNvPr id="4" name="ZoneTexte 3">
            <a:extLst>
              <a:ext uri="{FF2B5EF4-FFF2-40B4-BE49-F238E27FC236}">
                <a16:creationId xmlns:a16="http://schemas.microsoft.com/office/drawing/2014/main" id="{ABB2B2B1-AD75-43BA-957E-131267B035AB}"/>
              </a:ext>
            </a:extLst>
          </p:cNvPr>
          <p:cNvSpPr txBox="1"/>
          <p:nvPr/>
        </p:nvSpPr>
        <p:spPr>
          <a:xfrm>
            <a:off x="2102177" y="2694873"/>
            <a:ext cx="8795209" cy="1015663"/>
          </a:xfrm>
          <a:prstGeom prst="rect">
            <a:avLst/>
          </a:prstGeom>
          <a:noFill/>
        </p:spPr>
        <p:txBody>
          <a:bodyPr wrap="square" rtlCol="0">
            <a:spAutoFit/>
          </a:bodyPr>
          <a:lstStyle/>
          <a:p>
            <a:pPr algn="ctr"/>
            <a:r>
              <a:rPr lang="fr-BE" sz="2000" b="1" dirty="0"/>
              <a:t>Réalités externes</a:t>
            </a:r>
          </a:p>
          <a:p>
            <a:r>
              <a:rPr lang="fr-BE" sz="2000" dirty="0"/>
              <a:t>Situation de la communauté, de l’Eglise et de la société dans ses aspects économiques, sociaux, culturels, politiques, technologiques… </a:t>
            </a:r>
          </a:p>
        </p:txBody>
      </p:sp>
      <p:sp>
        <p:nvSpPr>
          <p:cNvPr id="5" name="ZoneTexte 4">
            <a:extLst>
              <a:ext uri="{FF2B5EF4-FFF2-40B4-BE49-F238E27FC236}">
                <a16:creationId xmlns:a16="http://schemas.microsoft.com/office/drawing/2014/main" id="{00202053-27ED-48E8-ACA9-6C138CCEC1B8}"/>
              </a:ext>
            </a:extLst>
          </p:cNvPr>
          <p:cNvSpPr txBox="1"/>
          <p:nvPr/>
        </p:nvSpPr>
        <p:spPr>
          <a:xfrm>
            <a:off x="2843752" y="4018312"/>
            <a:ext cx="7164371" cy="461665"/>
          </a:xfrm>
          <a:prstGeom prst="rect">
            <a:avLst/>
          </a:prstGeom>
        </p:spPr>
        <p:style>
          <a:lnRef idx="0">
            <a:scrgbClr r="0" g="0" b="0"/>
          </a:lnRef>
          <a:fillRef idx="1002">
            <a:schemeClr val="dk2"/>
          </a:fillRef>
          <a:effectRef idx="0">
            <a:scrgbClr r="0" g="0" b="0"/>
          </a:effectRef>
          <a:fontRef idx="major"/>
        </p:style>
        <p:txBody>
          <a:bodyPr wrap="square" rtlCol="0">
            <a:spAutoFit/>
          </a:bodyPr>
          <a:lstStyle/>
          <a:p>
            <a:r>
              <a:rPr lang="fr-BE" sz="2400" dirty="0"/>
              <a:t>Que nous dit l’Esprit Saint à travers ces réalités ?</a:t>
            </a:r>
          </a:p>
        </p:txBody>
      </p:sp>
      <p:sp>
        <p:nvSpPr>
          <p:cNvPr id="7" name="ZoneTexte 6">
            <a:extLst>
              <a:ext uri="{FF2B5EF4-FFF2-40B4-BE49-F238E27FC236}">
                <a16:creationId xmlns:a16="http://schemas.microsoft.com/office/drawing/2014/main" id="{DE945FB3-B1C6-480B-8D81-AE4AD1347E45}"/>
              </a:ext>
            </a:extLst>
          </p:cNvPr>
          <p:cNvSpPr txBox="1"/>
          <p:nvPr/>
        </p:nvSpPr>
        <p:spPr>
          <a:xfrm>
            <a:off x="1583703" y="5436060"/>
            <a:ext cx="9832156" cy="923330"/>
          </a:xfrm>
          <a:prstGeom prst="rect">
            <a:avLst/>
          </a:prstGeom>
          <a:noFill/>
        </p:spPr>
        <p:txBody>
          <a:bodyPr wrap="square" rtlCol="0">
            <a:spAutoFit/>
          </a:bodyPr>
          <a:lstStyle/>
          <a:p>
            <a:r>
              <a:rPr lang="fr-FR" i="1" dirty="0"/>
              <a:t>Le </a:t>
            </a:r>
            <a:r>
              <a:rPr lang="fr-FR" b="1" i="1" dirty="0" err="1"/>
              <a:t>co-sensing</a:t>
            </a:r>
            <a:r>
              <a:rPr lang="fr-FR" i="1" dirty="0"/>
              <a:t> est la deuxième étape de la </a:t>
            </a:r>
            <a:r>
              <a:rPr lang="fr-FR" b="1" i="1" dirty="0"/>
              <a:t>Théorie U d'Otto </a:t>
            </a:r>
            <a:r>
              <a:rPr lang="fr-FR" b="1" i="1" dirty="0" err="1"/>
              <a:t>Scharmer</a:t>
            </a:r>
            <a:r>
              <a:rPr lang="fr-FR" i="1" dirty="0"/>
              <a:t>, consistant à observer et ressentir collectivement la réalité du terrain pour comprendre un système dans sa totalité (avec ses problèmes) et les perspectives de toutes les parties prenantes.</a:t>
            </a:r>
            <a:endParaRPr lang="fr-BE" i="1" dirty="0"/>
          </a:p>
        </p:txBody>
      </p:sp>
    </p:spTree>
    <p:extLst>
      <p:ext uri="{BB962C8B-B14F-4D97-AF65-F5344CB8AC3E}">
        <p14:creationId xmlns:p14="http://schemas.microsoft.com/office/powerpoint/2010/main" val="408797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fade">
                                      <p:cBhvr>
                                        <p:cTn id="26" dur="1000"/>
                                        <p:tgtEl>
                                          <p:spTgt spid="4">
                                            <p:txEl>
                                              <p:pRg st="0" end="0"/>
                                            </p:txEl>
                                          </p:spTgt>
                                        </p:tgtEl>
                                      </p:cBhvr>
                                    </p:animEffect>
                                    <p:anim calcmode="lin" valueType="num">
                                      <p:cBhvr>
                                        <p:cTn id="2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fade">
                                      <p:cBhvr>
                                        <p:cTn id="31" dur="1000"/>
                                        <p:tgtEl>
                                          <p:spTgt spid="4">
                                            <p:txEl>
                                              <p:pRg st="1" end="1"/>
                                            </p:txEl>
                                          </p:spTgt>
                                        </p:tgtEl>
                                      </p:cBhvr>
                                    </p:animEffect>
                                    <p:anim calcmode="lin" valueType="num">
                                      <p:cBhvr>
                                        <p:cTn id="3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animEffect transition="in" filter="fade">
                                      <p:cBhvr>
                                        <p:cTn id="45" dur="1000"/>
                                        <p:tgtEl>
                                          <p:spTgt spid="7">
                                            <p:txEl>
                                              <p:pRg st="0" end="0"/>
                                            </p:txEl>
                                          </p:spTgt>
                                        </p:tgtEl>
                                      </p:cBhvr>
                                    </p:animEffect>
                                    <p:anim calcmode="lin" valueType="num">
                                      <p:cBhvr>
                                        <p:cTn id="4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arity">
  <a:themeElements>
    <a:clrScheme name="Custom 6">
      <a:dk1>
        <a:srgbClr val="000000"/>
      </a:dk1>
      <a:lt1>
        <a:srgbClr val="FFFFFF"/>
      </a:lt1>
      <a:dk2>
        <a:srgbClr val="2ABC99"/>
      </a:dk2>
      <a:lt2>
        <a:srgbClr val="E3DED1"/>
      </a:lt2>
      <a:accent1>
        <a:srgbClr val="EF5C0B"/>
      </a:accent1>
      <a:accent2>
        <a:srgbClr val="9F2936"/>
      </a:accent2>
      <a:accent3>
        <a:srgbClr val="2ABC99"/>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534</Words>
  <Application>Microsoft Macintosh PowerPoint</Application>
  <PresentationFormat>Grand écran</PresentationFormat>
  <Paragraphs>75</Paragraphs>
  <Slides>8</Slides>
  <Notes>0</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8</vt:i4>
      </vt:variant>
    </vt:vector>
  </HeadingPairs>
  <TitlesOfParts>
    <vt:vector size="14" baseType="lpstr">
      <vt:lpstr>Abadi</vt:lpstr>
      <vt:lpstr>Arial</vt:lpstr>
      <vt:lpstr>Calibri</vt:lpstr>
      <vt:lpstr>Calibri Light</vt:lpstr>
      <vt:lpstr>Thème Office</vt:lpstr>
      <vt:lpstr>Clarity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Franck Janin</dc:creator>
  <cp:lastModifiedBy>Cécile Gillet</cp:lastModifiedBy>
  <cp:revision>42</cp:revision>
  <dcterms:created xsi:type="dcterms:W3CDTF">2026-04-23T07:29:17Z</dcterms:created>
  <dcterms:modified xsi:type="dcterms:W3CDTF">2026-04-28T12:13:09Z</dcterms:modified>
</cp:coreProperties>
</file>