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92" r:id="rId2"/>
    <p:sldId id="285" r:id="rId3"/>
    <p:sldId id="286" r:id="rId4"/>
    <p:sldId id="287" r:id="rId5"/>
    <p:sldId id="288" r:id="rId6"/>
    <p:sldId id="289" r:id="rId7"/>
    <p:sldId id="29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6" autoAdjust="0"/>
    <p:restoredTop sz="96242" autoAdjust="0"/>
  </p:normalViewPr>
  <p:slideViewPr>
    <p:cSldViewPr snapToGrid="0">
      <p:cViewPr>
        <p:scale>
          <a:sx n="77" d="100"/>
          <a:sy n="77" d="100"/>
        </p:scale>
        <p:origin x="-234" y="-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360BF8-AC6B-465F-9FC6-8D6412C76A83}" type="datetimeFigureOut">
              <a:rPr lang="en-US" smtClean="0"/>
              <a:t>5/21/2021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E79EAE-2EC3-4A6E-BC68-8A808F2C53A3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834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Prendre le temps de se </a:t>
            </a:r>
            <a:r>
              <a:rPr lang="en-US" dirty="0" err="1"/>
              <a:t>mettre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presence du Seigneur.. Se rappeler de </a:t>
            </a:r>
            <a:r>
              <a:rPr lang="en-US" dirty="0" err="1"/>
              <a:t>celui</a:t>
            </a:r>
            <a:r>
              <a:rPr lang="en-US" dirty="0"/>
              <a:t> qui nous met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marche</a:t>
            </a:r>
            <a:r>
              <a:rPr lang="en-US" dirty="0"/>
              <a:t> et qui </a:t>
            </a:r>
            <a:r>
              <a:rPr lang="en-US" dirty="0" err="1"/>
              <a:t>marche</a:t>
            </a:r>
            <a:r>
              <a:rPr lang="en-US" dirty="0"/>
              <a:t> avec nous.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E79EAE-2EC3-4A6E-BC68-8A808F2C53A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832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71009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1E5E3-ACFD-47B7-8B0F-6AB4F0DCD6D4}" type="datetimeFigureOut">
              <a:rPr lang="fr-BE" smtClean="0"/>
              <a:t>21-05-21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0EE6-D61A-4E10-99B9-757D13A817A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03086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1E5E3-ACFD-47B7-8B0F-6AB4F0DCD6D4}" type="datetimeFigureOut">
              <a:rPr lang="fr-BE" smtClean="0"/>
              <a:t>21-05-21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0EE6-D61A-4E10-99B9-757D13A817A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94533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1E5E3-ACFD-47B7-8B0F-6AB4F0DCD6D4}" type="datetimeFigureOut">
              <a:rPr lang="fr-BE" smtClean="0"/>
              <a:t>21-05-21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0EE6-D61A-4E10-99B9-757D13A817A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1410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611112"/>
            <a:ext cx="12188825" cy="246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544628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1E5E3-ACFD-47B7-8B0F-6AB4F0DCD6D4}" type="datetimeFigureOut">
              <a:rPr lang="fr-BE" smtClean="0"/>
              <a:t>21-05-21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0EE6-D61A-4E10-99B9-757D13A817A5}" type="slidenum">
              <a:rPr lang="fr-BE" smtClean="0"/>
              <a:t>‹N°›</a:t>
            </a:fld>
            <a:endParaRPr lang="fr-B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7770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marL="0">
              <a:defRPr sz="4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1E5E3-ACFD-47B7-8B0F-6AB4F0DCD6D4}" type="datetimeFigureOut">
              <a:rPr lang="fr-BE" smtClean="0"/>
              <a:t>21-05-21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0EE6-D61A-4E10-99B9-757D13A817A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72737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1E5E3-ACFD-47B7-8B0F-6AB4F0DCD6D4}" type="datetimeFigureOut">
              <a:rPr lang="fr-BE" smtClean="0"/>
              <a:t>21-05-21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0EE6-D61A-4E10-99B9-757D13A817A5}" type="slidenum">
              <a:rPr lang="fr-BE" smtClean="0"/>
              <a:t>‹N°›</a:t>
            </a:fld>
            <a:endParaRPr lang="fr-B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CAA12B38-369D-4677-8687-3F16A70C0428}"/>
              </a:ext>
            </a:extLst>
          </p:cNvPr>
          <p:cNvSpPr/>
          <p:nvPr userDrawn="1"/>
        </p:nvSpPr>
        <p:spPr>
          <a:xfrm>
            <a:off x="3175" y="6611112"/>
            <a:ext cx="12188825" cy="2468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16AB8C2C-D820-4655-9F62-DE59573A212A}"/>
              </a:ext>
            </a:extLst>
          </p:cNvPr>
          <p:cNvSpPr/>
          <p:nvPr userDrawn="1"/>
        </p:nvSpPr>
        <p:spPr>
          <a:xfrm>
            <a:off x="15" y="6544628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635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0230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307592"/>
            <a:ext cx="4937760" cy="45615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307593"/>
            <a:ext cx="4937760" cy="45615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1E5E3-ACFD-47B7-8B0F-6AB4F0DCD6D4}" type="datetimeFigureOut">
              <a:rPr lang="fr-BE" smtClean="0"/>
              <a:t>21-05-21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0EE6-D61A-4E10-99B9-757D13A817A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9759304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3628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1E5E3-ACFD-47B7-8B0F-6AB4F0DCD6D4}" type="datetimeFigureOut">
              <a:rPr lang="fr-BE" smtClean="0"/>
              <a:t>21-05-21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0EE6-D61A-4E10-99B9-757D13A817A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6508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1E5E3-ACFD-47B7-8B0F-6AB4F0DCD6D4}" type="datetimeFigureOut">
              <a:rPr lang="fr-BE" smtClean="0"/>
              <a:t>21-05-21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0EE6-D61A-4E10-99B9-757D13A817A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80045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981E5E3-ACFD-47B7-8B0F-6AB4F0DCD6D4}" type="datetimeFigureOut">
              <a:rPr lang="fr-BE" smtClean="0"/>
              <a:t>21-05-21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2D0EE6-D61A-4E10-99B9-757D13A817A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27026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1E5E3-ACFD-47B7-8B0F-6AB4F0DCD6D4}" type="datetimeFigureOut">
              <a:rPr lang="fr-BE" smtClean="0"/>
              <a:t>21-05-21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2D0EE6-D61A-4E10-99B9-757D13A817A5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12233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022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259328"/>
            <a:ext cx="10058400" cy="460976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981E5E3-ACFD-47B7-8B0F-6AB4F0DCD6D4}" type="datetimeFigureOut">
              <a:rPr lang="fr-BE" smtClean="0"/>
              <a:t>21-05-21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292D0EE6-D61A-4E10-99B9-757D13A817A5}" type="slidenum">
              <a:rPr lang="fr-BE" smtClean="0"/>
              <a:t>‹N°›</a:t>
            </a:fld>
            <a:endParaRPr lang="fr-B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134341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340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E221AA-D2BB-43E3-80F3-95FD1CEF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US"/>
          </a:p>
        </p:txBody>
      </p:sp>
      <p:pic>
        <p:nvPicPr>
          <p:cNvPr id="2052" name="Picture 4" descr="Les Sacrements 1/2">
            <a:extLst>
              <a:ext uri="{FF2B5EF4-FFF2-40B4-BE49-F238E27FC236}">
                <a16:creationId xmlns:a16="http://schemas.microsoft.com/office/drawing/2014/main" xmlns="" id="{C0F1F5A2-19F0-447F-A26F-5EA79B576A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55"/>
          <a:stretch/>
        </p:blipFill>
        <p:spPr bwMode="auto">
          <a:xfrm>
            <a:off x="-1" y="-4066"/>
            <a:ext cx="12192001" cy="633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7900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C304C67-D6C6-4D13-BD7E-B2D0E4DEB2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94" b="9895"/>
          <a:stretch/>
        </p:blipFill>
        <p:spPr>
          <a:xfrm>
            <a:off x="525294" y="535021"/>
            <a:ext cx="6608409" cy="5161892"/>
          </a:xfrm>
          <a:prstGeom prst="rect">
            <a:avLst/>
          </a:prstGeo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A8C6CC77-3503-4FD7-92C0-B556F0AFDA47}"/>
              </a:ext>
            </a:extLst>
          </p:cNvPr>
          <p:cNvSpPr txBox="1">
            <a:spLocks/>
          </p:cNvSpPr>
          <p:nvPr/>
        </p:nvSpPr>
        <p:spPr>
          <a:xfrm>
            <a:off x="7855356" y="2363099"/>
            <a:ext cx="3683000" cy="954034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2400" dirty="0">
                <a:latin typeface="Corbel Light" panose="020B0303020204020204" pitchFamily="34" charset="0"/>
              </a:rPr>
              <a:t>Marche, ne cours pas.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2400" dirty="0">
                <a:latin typeface="Corbel Light" panose="020B0303020204020204" pitchFamily="34" charset="0"/>
              </a:rPr>
              <a:t>C’est simple.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2400" dirty="0">
                <a:latin typeface="Corbel Light" panose="020B0303020204020204" pitchFamily="34" charset="0"/>
              </a:rPr>
              <a:t>Marche, ne cours pas.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B932EC4-39C9-4C5C-8CCD-0D71512A264D}"/>
              </a:ext>
            </a:extLst>
          </p:cNvPr>
          <p:cNvSpPr txBox="1"/>
          <p:nvPr/>
        </p:nvSpPr>
        <p:spPr>
          <a:xfrm>
            <a:off x="8067067" y="4496584"/>
            <a:ext cx="35996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4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rbel Light" panose="020B0303020204020204" pitchFamily="34" charset="0"/>
              </a:rPr>
              <a:t>Walk, don’t run.</a:t>
            </a:r>
          </a:p>
          <a:p>
            <a:pPr algn="r"/>
            <a:r>
              <a:rPr lang="en-US" sz="24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rbel Light" panose="020B0303020204020204" pitchFamily="34" charset="0"/>
              </a:rPr>
              <a:t>That’s it.</a:t>
            </a:r>
          </a:p>
          <a:p>
            <a:pPr algn="r"/>
            <a:r>
              <a:rPr lang="en-US" sz="24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rbel Light" panose="020B0303020204020204" pitchFamily="34" charset="0"/>
              </a:rPr>
              <a:t>Walk, don’t run.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5052EFA-0988-4AB2-935D-D30827B0ADAE}"/>
              </a:ext>
            </a:extLst>
          </p:cNvPr>
          <p:cNvSpPr txBox="1"/>
          <p:nvPr/>
        </p:nvSpPr>
        <p:spPr>
          <a:xfrm>
            <a:off x="0" y="6402914"/>
            <a:ext cx="6096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MARCHE, NE COURS PAS - WALK DON’T RUN (Rob Bell)</a:t>
            </a:r>
          </a:p>
        </p:txBody>
      </p:sp>
    </p:spTree>
    <p:extLst>
      <p:ext uri="{BB962C8B-B14F-4D97-AF65-F5344CB8AC3E}">
        <p14:creationId xmlns:p14="http://schemas.microsoft.com/office/powerpoint/2010/main" val="577392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0E037D9F-B6B0-4D7A-89F5-1CB9DBA195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08" t="9779" r="9284" b="15101"/>
          <a:stretch/>
        </p:blipFill>
        <p:spPr>
          <a:xfrm>
            <a:off x="473413" y="467987"/>
            <a:ext cx="5888476" cy="5426975"/>
          </a:xfrm>
          <a:prstGeom prst="rect">
            <a:avLst/>
          </a:prstGeom>
        </p:spPr>
      </p:pic>
      <p:sp>
        <p:nvSpPr>
          <p:cNvPr id="8" name="Content Placeholder 4">
            <a:extLst>
              <a:ext uri="{FF2B5EF4-FFF2-40B4-BE49-F238E27FC236}">
                <a16:creationId xmlns:a16="http://schemas.microsoft.com/office/drawing/2014/main" xmlns="" id="{F78F0B3C-5BF8-462C-8731-616ECF1122D8}"/>
              </a:ext>
            </a:extLst>
          </p:cNvPr>
          <p:cNvSpPr txBox="1">
            <a:spLocks/>
          </p:cNvSpPr>
          <p:nvPr/>
        </p:nvSpPr>
        <p:spPr>
          <a:xfrm>
            <a:off x="6789908" y="1686350"/>
            <a:ext cx="4321849" cy="954034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2400" dirty="0">
                <a:latin typeface="Corbel Light" panose="020B0303020204020204" pitchFamily="34" charset="0"/>
              </a:rPr>
              <a:t>Ralentis, respire profondément,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2400" dirty="0">
                <a:latin typeface="Corbel Light" panose="020B0303020204020204" pitchFamily="34" charset="0"/>
              </a:rPr>
              <a:t>Et ouvre les yeux parce qu’il existe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2400" dirty="0">
                <a:latin typeface="Corbel Light" panose="020B0303020204020204" pitchFamily="34" charset="0"/>
              </a:rPr>
              <a:t>tout un monde à l’intérieur de celui-ci.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fr-FR" sz="2400" dirty="0">
              <a:latin typeface="Corbel Light" panose="020B03030202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CAF655E-B71F-4DB3-BC65-7188A15470CC}"/>
              </a:ext>
            </a:extLst>
          </p:cNvPr>
          <p:cNvSpPr txBox="1"/>
          <p:nvPr/>
        </p:nvSpPr>
        <p:spPr>
          <a:xfrm>
            <a:off x="6692630" y="4694633"/>
            <a:ext cx="51973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4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rbel Light" panose="020B0303020204020204" pitchFamily="34" charset="0"/>
              </a:rPr>
              <a:t>Slow down, breathe deeply,</a:t>
            </a:r>
          </a:p>
          <a:p>
            <a:pPr algn="r"/>
            <a:r>
              <a:rPr lang="en-US" sz="24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rbel Light" panose="020B0303020204020204" pitchFamily="34" charset="0"/>
              </a:rPr>
              <a:t>and open your eyes because there’s</a:t>
            </a:r>
          </a:p>
          <a:p>
            <a:pPr algn="r"/>
            <a:r>
              <a:rPr lang="en-US" sz="24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rbel Light" panose="020B0303020204020204" pitchFamily="34" charset="0"/>
              </a:rPr>
              <a:t>a whole world right here within this one. </a:t>
            </a:r>
          </a:p>
        </p:txBody>
      </p:sp>
    </p:spTree>
    <p:extLst>
      <p:ext uri="{BB962C8B-B14F-4D97-AF65-F5344CB8AC3E}">
        <p14:creationId xmlns:p14="http://schemas.microsoft.com/office/powerpoint/2010/main" val="2522152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4">
            <a:extLst>
              <a:ext uri="{FF2B5EF4-FFF2-40B4-BE49-F238E27FC236}">
                <a16:creationId xmlns:a16="http://schemas.microsoft.com/office/drawing/2014/main" xmlns="" id="{F78F0B3C-5BF8-462C-8731-616ECF1122D8}"/>
              </a:ext>
            </a:extLst>
          </p:cNvPr>
          <p:cNvSpPr txBox="1">
            <a:spLocks/>
          </p:cNvSpPr>
          <p:nvPr/>
        </p:nvSpPr>
        <p:spPr>
          <a:xfrm>
            <a:off x="6789908" y="1686350"/>
            <a:ext cx="5197339" cy="174265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2400" dirty="0">
                <a:latin typeface="Corbel Light" panose="020B0303020204020204" pitchFamily="34" charset="0"/>
              </a:rPr>
              <a:t>Le buisson ne s'enflamme pas soudainement,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2400" dirty="0">
                <a:latin typeface="Corbel Light" panose="020B0303020204020204" pitchFamily="34" charset="0"/>
              </a:rPr>
              <a:t>il brûlait tout le temps.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2400" dirty="0">
                <a:latin typeface="Corbel Light" panose="020B0303020204020204" pitchFamily="34" charset="0"/>
              </a:rPr>
              <a:t>Moïse se déplace simplement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2400" dirty="0">
                <a:latin typeface="Corbel Light" panose="020B0303020204020204" pitchFamily="34" charset="0"/>
              </a:rPr>
              <a:t>assez lentement pour le voir.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fr-FR" sz="2400" dirty="0">
              <a:latin typeface="Corbel Light" panose="020B03030202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CAF655E-B71F-4DB3-BC65-7188A15470CC}"/>
              </a:ext>
            </a:extLst>
          </p:cNvPr>
          <p:cNvSpPr txBox="1"/>
          <p:nvPr/>
        </p:nvSpPr>
        <p:spPr>
          <a:xfrm>
            <a:off x="7052552" y="4500080"/>
            <a:ext cx="485687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4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rbel Light" panose="020B0303020204020204" pitchFamily="34" charset="0"/>
              </a:rPr>
              <a:t>The bush doesn’t suddenly catch on fire, </a:t>
            </a:r>
          </a:p>
          <a:p>
            <a:pPr algn="r"/>
            <a:r>
              <a:rPr lang="en-US" sz="24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rbel Light" panose="020B0303020204020204" pitchFamily="34" charset="0"/>
              </a:rPr>
              <a:t>it’s been burning the whole time.</a:t>
            </a:r>
          </a:p>
          <a:p>
            <a:pPr algn="r"/>
            <a:r>
              <a:rPr lang="en-US" sz="24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rbel Light" panose="020B0303020204020204" pitchFamily="34" charset="0"/>
              </a:rPr>
              <a:t>Moses is simply moving </a:t>
            </a:r>
          </a:p>
          <a:p>
            <a:pPr algn="r"/>
            <a:r>
              <a:rPr lang="en-US" sz="24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rbel Light" panose="020B0303020204020204" pitchFamily="34" charset="0"/>
              </a:rPr>
              <a:t>slowly enough to see it.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ADF1E7F-FDC2-4071-818A-3040D7032A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4" r="9955"/>
          <a:stretch/>
        </p:blipFill>
        <p:spPr>
          <a:xfrm>
            <a:off x="483141" y="497431"/>
            <a:ext cx="5888476" cy="539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474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4">
            <a:extLst>
              <a:ext uri="{FF2B5EF4-FFF2-40B4-BE49-F238E27FC236}">
                <a16:creationId xmlns:a16="http://schemas.microsoft.com/office/drawing/2014/main" xmlns="" id="{F78F0B3C-5BF8-462C-8731-616ECF1122D8}"/>
              </a:ext>
            </a:extLst>
          </p:cNvPr>
          <p:cNvSpPr txBox="1">
            <a:spLocks/>
          </p:cNvSpPr>
          <p:nvPr/>
        </p:nvSpPr>
        <p:spPr>
          <a:xfrm>
            <a:off x="6607309" y="506837"/>
            <a:ext cx="5197339" cy="2437975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2400" dirty="0">
                <a:latin typeface="Corbel Light" panose="020B0303020204020204" pitchFamily="34" charset="0"/>
              </a:rPr>
              <a:t>Et quand il le voit,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2400" dirty="0">
                <a:latin typeface="Corbel Light" panose="020B0303020204020204" pitchFamily="34" charset="0"/>
              </a:rPr>
              <a:t>il enlève ses sandales.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2400" dirty="0">
                <a:latin typeface="Corbel Light" panose="020B0303020204020204" pitchFamily="34" charset="0"/>
              </a:rPr>
              <a:t>Non parce que le lieu est soudainement devenu saint,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2400" dirty="0">
                <a:latin typeface="Corbel Light" panose="020B0303020204020204" pitchFamily="34" charset="0"/>
              </a:rPr>
              <a:t>mais parce qu'il prend conscience que l’endroit a toujours été saint.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fr-FR" sz="2400" dirty="0">
              <a:latin typeface="Corbel Light" panose="020B03030202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CAF655E-B71F-4DB3-BC65-7188A15470CC}"/>
              </a:ext>
            </a:extLst>
          </p:cNvPr>
          <p:cNvSpPr txBox="1"/>
          <p:nvPr/>
        </p:nvSpPr>
        <p:spPr>
          <a:xfrm>
            <a:off x="7023977" y="3696583"/>
            <a:ext cx="485687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4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rbel Light" panose="020B0303020204020204" pitchFamily="34" charset="0"/>
              </a:rPr>
              <a:t>And when he does,</a:t>
            </a:r>
          </a:p>
          <a:p>
            <a:pPr algn="r"/>
            <a:r>
              <a:rPr lang="en-US" sz="24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rbel Light" panose="020B0303020204020204" pitchFamily="34" charset="0"/>
              </a:rPr>
              <a:t>he takes off his sandals.</a:t>
            </a:r>
          </a:p>
          <a:p>
            <a:pPr algn="r"/>
            <a:r>
              <a:rPr lang="en-US" sz="24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rbel Light" panose="020B0303020204020204" pitchFamily="34" charset="0"/>
              </a:rPr>
              <a:t>Not because the ground has suddenly become holy, but because he’s just now becoming aware that the ground has been holy the whole time.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7ACA7A8-2FA7-44F3-A516-A572635F63B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4" r="20526"/>
          <a:stretch/>
        </p:blipFill>
        <p:spPr>
          <a:xfrm>
            <a:off x="483141" y="506837"/>
            <a:ext cx="5884827" cy="539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23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4">
            <a:extLst>
              <a:ext uri="{FF2B5EF4-FFF2-40B4-BE49-F238E27FC236}">
                <a16:creationId xmlns:a16="http://schemas.microsoft.com/office/drawing/2014/main" xmlns="" id="{F78F0B3C-5BF8-462C-8731-616ECF1122D8}"/>
              </a:ext>
            </a:extLst>
          </p:cNvPr>
          <p:cNvSpPr txBox="1">
            <a:spLocks/>
          </p:cNvSpPr>
          <p:nvPr/>
        </p:nvSpPr>
        <p:spPr>
          <a:xfrm>
            <a:off x="6511520" y="924350"/>
            <a:ext cx="5197339" cy="174265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2400" dirty="0">
                <a:latin typeface="Corbel Light" panose="020B0303020204020204" pitchFamily="34" charset="0"/>
              </a:rPr>
              <a:t>L’efficacité, Dieu n’en fait pas l’objectif ultime pour ta vie,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2400" dirty="0">
                <a:latin typeface="Corbel Light" panose="020B0303020204020204" pitchFamily="34" charset="0"/>
              </a:rPr>
              <a:t>L’agitation non plus,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2400" dirty="0">
                <a:latin typeface="Corbel Light" panose="020B0303020204020204" pitchFamily="34" charset="0"/>
              </a:rPr>
              <a:t>Encore moins le nombre de tâches que tu peux achever en une journée,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sz="2400" dirty="0">
                <a:latin typeface="Corbel Light" panose="020B0303020204020204" pitchFamily="34" charset="0"/>
              </a:rPr>
              <a:t>Ni la rapidité, ni même le succès.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fr-FR" sz="2400" dirty="0">
              <a:latin typeface="Corbel Light" panose="020B03030202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CAF655E-B71F-4DB3-BC65-7188A15470CC}"/>
              </a:ext>
            </a:extLst>
          </p:cNvPr>
          <p:cNvSpPr txBox="1"/>
          <p:nvPr/>
        </p:nvSpPr>
        <p:spPr>
          <a:xfrm>
            <a:off x="6752686" y="4319105"/>
            <a:ext cx="495617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4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rbel Light" panose="020B0303020204020204" pitchFamily="34" charset="0"/>
              </a:rPr>
              <a:t>Efficiency is not God’s highest goal for your life, neither is busyness,</a:t>
            </a:r>
          </a:p>
          <a:p>
            <a:pPr algn="r"/>
            <a:r>
              <a:rPr lang="en-US" sz="24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rbel Light" panose="020B0303020204020204" pitchFamily="34" charset="0"/>
              </a:rPr>
              <a:t>or how many things you can get done in one day, or speed, or even success.</a:t>
            </a:r>
          </a:p>
          <a:p>
            <a:pPr algn="r"/>
            <a:endParaRPr lang="en-US" sz="2400" i="1" dirty="0">
              <a:solidFill>
                <a:schemeClr val="accent1">
                  <a:lumMod val="60000"/>
                  <a:lumOff val="40000"/>
                </a:schemeClr>
              </a:solidFill>
              <a:latin typeface="Corbel Light" panose="020B0303020204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CF97618-ED65-4FC9-A138-B2C21B6B080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4" r="17074"/>
          <a:stretch/>
        </p:blipFill>
        <p:spPr>
          <a:xfrm>
            <a:off x="483141" y="540577"/>
            <a:ext cx="5884827" cy="5401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003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1373CBF-B35F-482E-8C0B-75433D051B7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9" r="18313"/>
          <a:stretch/>
        </p:blipFill>
        <p:spPr>
          <a:xfrm>
            <a:off x="492901" y="540577"/>
            <a:ext cx="5875067" cy="5406351"/>
          </a:xfrm>
          <a:prstGeom prst="rect">
            <a:avLst/>
          </a:prstGeom>
        </p:spPr>
      </p:pic>
      <p:sp>
        <p:nvSpPr>
          <p:cNvPr id="8" name="Content Placeholder 4">
            <a:extLst>
              <a:ext uri="{FF2B5EF4-FFF2-40B4-BE49-F238E27FC236}">
                <a16:creationId xmlns:a16="http://schemas.microsoft.com/office/drawing/2014/main" xmlns="" id="{F78F0B3C-5BF8-462C-8731-616ECF1122D8}"/>
              </a:ext>
            </a:extLst>
          </p:cNvPr>
          <p:cNvSpPr txBox="1">
            <a:spLocks/>
          </p:cNvSpPr>
          <p:nvPr/>
        </p:nvSpPr>
        <p:spPr>
          <a:xfrm>
            <a:off x="6632102" y="599903"/>
            <a:ext cx="5197339" cy="1742650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dirty="0">
                <a:latin typeface="Corbel Light" panose="020B0303020204020204" pitchFamily="34" charset="0"/>
              </a:rPr>
              <a:t>Mais marcher, qui mène à voir,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dirty="0">
                <a:latin typeface="Corbel Light" panose="020B0303020204020204" pitchFamily="34" charset="0"/>
              </a:rPr>
              <a:t>Là, c’est quelque chose.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dirty="0">
                <a:latin typeface="Corbel Light" panose="020B0303020204020204" pitchFamily="34" charset="0"/>
              </a:rPr>
              <a:t>C’est une invitation adressée à chacun de nous, aujourd’hui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dirty="0">
                <a:latin typeface="Corbel Light" panose="020B0303020204020204" pitchFamily="34" charset="0"/>
              </a:rPr>
              <a:t>Et chaque jour, à travers chaque conversation, interaction, événement et moment: une invitation à marcher au lieu de courir.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fr-FR" dirty="0">
                <a:latin typeface="Corbel Light" panose="020B0303020204020204" pitchFamily="34" charset="0"/>
              </a:rPr>
              <a:t>Une invitation à voir ainsi tout un monde à l’intérieur de celui-ci.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fr-FR" dirty="0">
              <a:latin typeface="Corbel Light" panose="020B03030202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CAF655E-B71F-4DB3-BC65-7188A15470CC}"/>
              </a:ext>
            </a:extLst>
          </p:cNvPr>
          <p:cNvSpPr txBox="1"/>
          <p:nvPr/>
        </p:nvSpPr>
        <p:spPr>
          <a:xfrm>
            <a:off x="6873268" y="3700159"/>
            <a:ext cx="4956173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0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rbel Light" panose="020B0303020204020204" pitchFamily="34" charset="0"/>
              </a:rPr>
              <a:t>But walking, which leads to seeing,</a:t>
            </a:r>
          </a:p>
          <a:p>
            <a:pPr algn="r"/>
            <a:r>
              <a:rPr lang="en-US" sz="20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rbel Light" panose="020B0303020204020204" pitchFamily="34" charset="0"/>
              </a:rPr>
              <a:t>now that’s something.</a:t>
            </a:r>
          </a:p>
          <a:p>
            <a:pPr algn="r"/>
            <a:r>
              <a:rPr lang="en-US" sz="20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rbel Light" panose="020B0303020204020204" pitchFamily="34" charset="0"/>
              </a:rPr>
              <a:t>That’s the invitation for every one of us today, and everyday, in every conversation, interaction,</a:t>
            </a:r>
          </a:p>
          <a:p>
            <a:pPr algn="r"/>
            <a:r>
              <a:rPr lang="en-US" sz="20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rbel Light" panose="020B0303020204020204" pitchFamily="34" charset="0"/>
              </a:rPr>
              <a:t>event, and moment: to walk, not run. </a:t>
            </a:r>
          </a:p>
          <a:p>
            <a:pPr algn="r"/>
            <a:r>
              <a:rPr lang="en-US" sz="2000" i="1" dirty="0">
                <a:solidFill>
                  <a:schemeClr val="accent1">
                    <a:lumMod val="60000"/>
                    <a:lumOff val="40000"/>
                  </a:schemeClr>
                </a:solidFill>
                <a:latin typeface="Corbel Light" panose="020B0303020204020204" pitchFamily="34" charset="0"/>
              </a:rPr>
              <a:t>And in doing so, to see a whole world right here within this one.</a:t>
            </a:r>
          </a:p>
        </p:txBody>
      </p:sp>
    </p:spTree>
    <p:extLst>
      <p:ext uri="{BB962C8B-B14F-4D97-AF65-F5344CB8AC3E}">
        <p14:creationId xmlns:p14="http://schemas.microsoft.com/office/powerpoint/2010/main" val="3008755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A943349-0FDE-404A-91E8-DD45A1C6A6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201" y="1062043"/>
            <a:ext cx="6691236" cy="51937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9D750FA-CDAE-4BFB-9E64-7A34436BFF85}"/>
              </a:ext>
            </a:extLst>
          </p:cNvPr>
          <p:cNvSpPr txBox="1"/>
          <p:nvPr/>
        </p:nvSpPr>
        <p:spPr>
          <a:xfrm>
            <a:off x="128284" y="92547"/>
            <a:ext cx="11935432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dirty="0"/>
              <a:t>L'Éternel répondit: </a:t>
            </a:r>
          </a:p>
          <a:p>
            <a:pPr algn="ctr"/>
            <a:r>
              <a:rPr lang="fr-FR" i="1" dirty="0">
                <a:solidFill>
                  <a:schemeClr val="accent1"/>
                </a:solidFill>
              </a:rPr>
              <a:t>« Je marcherai moi-même avec toi, et je te donnerai du repos » </a:t>
            </a:r>
          </a:p>
          <a:p>
            <a:pPr algn="ctr"/>
            <a:endParaRPr lang="fr-FR" sz="100" dirty="0"/>
          </a:p>
          <a:p>
            <a:pPr algn="ctr"/>
            <a:r>
              <a:rPr lang="fr-FR" dirty="0"/>
              <a:t>Exode 33:14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77D3D0E-1DA2-4605-9F76-083778D638D9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40533" t="14423" r="24518" b="16316"/>
          <a:stretch/>
        </p:blipFill>
        <p:spPr>
          <a:xfrm>
            <a:off x="7335437" y="1062043"/>
            <a:ext cx="4178916" cy="5193792"/>
          </a:xfrm>
          <a:prstGeom prst="rect">
            <a:avLst/>
          </a:prstGeom>
        </p:spPr>
      </p:pic>
      <p:pic>
        <p:nvPicPr>
          <p:cNvPr id="2" name="Here I Am, LordInstrumental Piano">
            <a:hlinkClick r:id="" action="ppaction://media"/>
            <a:extLst>
              <a:ext uri="{FF2B5EF4-FFF2-40B4-BE49-F238E27FC236}">
                <a16:creationId xmlns:a16="http://schemas.microsoft.com/office/drawing/2014/main" xmlns="" id="{6115032A-9D23-4CA4-9290-DF47CC27DC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8284" y="226742"/>
            <a:ext cx="750846" cy="75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905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9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Retrospect">
  <a:themeElements>
    <a:clrScheme name="Blue Green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1353</TotalTime>
  <Words>422</Words>
  <Application>Microsoft Office PowerPoint</Application>
  <PresentationFormat>Personnalisé</PresentationFormat>
  <Paragraphs>50</Paragraphs>
  <Slides>8</Slides>
  <Notes>1</Notes>
  <HiddenSlides>0</HiddenSlides>
  <MMClips>1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Retrospect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Discernement en Commun et Planification Apostolique Discernment in Common and Apostolic Planning (DICAP)</dc:title>
  <dc:creator>Franck Janin</dc:creator>
  <cp:lastModifiedBy>Annick</cp:lastModifiedBy>
  <cp:revision>81</cp:revision>
  <dcterms:created xsi:type="dcterms:W3CDTF">2021-04-05T16:29:59Z</dcterms:created>
  <dcterms:modified xsi:type="dcterms:W3CDTF">2021-05-21T17:10:18Z</dcterms:modified>
</cp:coreProperties>
</file>