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 autoCompressPictures="0">
  <p:sldMasterIdLst>
    <p:sldMasterId id="2147483648" r:id="rId1"/>
  </p:sldMasterIdLst>
  <p:notesMasterIdLst>
    <p:notesMasterId r:id="rId16"/>
  </p:notesMasterIdLst>
  <p:sldIdLst>
    <p:sldId id="259" r:id="rId2"/>
    <p:sldId id="258" r:id="rId3"/>
    <p:sldId id="256" r:id="rId4"/>
    <p:sldId id="257" r:id="rId5"/>
    <p:sldId id="267" r:id="rId6"/>
    <p:sldId id="260" r:id="rId7"/>
    <p:sldId id="264" r:id="rId8"/>
    <p:sldId id="263" r:id="rId9"/>
    <p:sldId id="268" r:id="rId10"/>
    <p:sldId id="261" r:id="rId11"/>
    <p:sldId id="262" r:id="rId12"/>
    <p:sldId id="265" r:id="rId13"/>
    <p:sldId id="269" r:id="rId14"/>
    <p:sldId id="271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7E21"/>
    <a:srgbClr val="1D5CF7"/>
    <a:srgbClr val="2FAA00"/>
    <a:srgbClr val="F39B0B"/>
    <a:srgbClr val="FE5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937"/>
    <p:restoredTop sz="91411"/>
  </p:normalViewPr>
  <p:slideViewPr>
    <p:cSldViewPr snapToGrid="0" snapToObjects="1">
      <p:cViewPr varScale="1">
        <p:scale>
          <a:sx n="112" d="100"/>
          <a:sy n="112" d="100"/>
        </p:scale>
        <p:origin x="20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F787A-38D6-B14A-BB11-037F5BD8A3E9}" type="datetimeFigureOut">
              <a:rPr lang="fr-FR" smtClean="0"/>
              <a:t>27/10/2020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899DC2-69D6-A14F-9147-2FFB541A93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809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EC9F8F-4196-7147-B19F-14911A5132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9273CC6-ABE0-354F-8184-2C8B65BDA9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334D5E-65FC-8140-AED0-6150DEB48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19AD0-0020-B24A-AFEE-755129F37200}" type="datetime1">
              <a:rPr lang="fr-BE" smtClean="0"/>
              <a:t>27/10/20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BE3282-6590-1F4E-A77C-806171896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98AAF78-3777-9247-B89A-FE4AB11FA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C5F0-DADC-AE43-98C1-9BE1746C68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126545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0EAD5B-D646-CE44-8717-5D7728CC6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3E261D7-F075-A24D-A012-8210E0619A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DEFC39-6F26-3147-BB66-B69B30BEF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04484-6862-F949-BD31-C1C0565F4EC4}" type="datetime1">
              <a:rPr lang="fr-BE" smtClean="0"/>
              <a:t>27/10/20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413D08-A2D5-9545-9CCB-F4525F6EF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C7C89A-1ED0-FF48-BF82-29784D38D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C5F0-DADC-AE43-98C1-9BE1746C68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6705540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73D8B72-2BC4-574B-99F9-448619728B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616151A-5512-D443-8E90-881810445D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AE3EA2-05BF-F74E-BC54-15AF5D4B7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F36F8-FAB8-E245-B460-B884835C4FAB}" type="datetime1">
              <a:rPr lang="fr-BE" smtClean="0"/>
              <a:t>27/10/20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355630-CDE7-394E-A1D8-F77731A3E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892112-F180-5042-9D45-AD0F3D6A1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C5F0-DADC-AE43-98C1-9BE1746C68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524075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618F55-44C1-604B-A366-541D11989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CA78CE-F7A6-2249-852C-DED9DAEE4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5F20BA-8649-BA42-8A06-35ADC211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E5776-9C16-8C49-8785-5F725DF45D60}" type="datetime1">
              <a:rPr lang="fr-BE" smtClean="0"/>
              <a:t>27/10/20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893CF4-1296-A44B-911E-DBCC98198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E39F04-C24E-4642-B5DD-8B4ABB7CD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C5F0-DADC-AE43-98C1-9BE1746C68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0487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86FC3F-0A95-5344-92C4-EC2254ACF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8DAC9A-010B-FB46-933E-00B5E1C05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527B76-9C60-4D4E-A94F-C6EBA4A73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35033-3D31-3A48-B0F3-108339328138}" type="datetime1">
              <a:rPr lang="fr-BE" smtClean="0"/>
              <a:t>27/10/20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B5E937-31C7-3F46-825B-6C2ED0EE8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CE8615-2408-DE4A-B0CE-BC064C578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C5F0-DADC-AE43-98C1-9BE1746C68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102741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1A19F3-5826-8A41-90BF-A1AAB458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C55F6A-206A-3D42-A4F8-9C9BAFBB32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9E665F-F284-804C-95DF-01B3A7F2B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00BF6B-4466-2D45-A406-7CBBEB02C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1525C-FECD-7848-8815-E85BD33B556F}" type="datetime1">
              <a:rPr lang="fr-BE" smtClean="0"/>
              <a:t>27/10/20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06F6AE-DB30-3A4C-9EB1-BB97D039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B2518D3-5AF9-974B-A3FA-7EB03A75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C5F0-DADC-AE43-98C1-9BE1746C68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64688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411562-F3D5-FA4E-A6D1-A8055727B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A8C4E8-A04F-A349-9FB5-36EFD2381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B998B8-BBD5-494B-B248-F523FDE9A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C1DA97B-BA93-0F48-A59D-B2617943B9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5F03E21-2A47-9749-A54F-243E15424C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CD86FE8-B2F0-934B-ADFB-75A4109A4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BFFA6-87BB-6D48-A197-DC36EA81AAEA}" type="datetime1">
              <a:rPr lang="fr-BE" smtClean="0"/>
              <a:t>27/10/20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3950ED8-B670-E446-AFCD-CBA3962F6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0185E1F-5C1C-484C-8C8D-17A1F37C2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C5F0-DADC-AE43-98C1-9BE1746C68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9073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359CCD-F5AC-A14E-85C5-DAB1325C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F74FC99-0183-424A-9D3C-2A13066A4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45F1-402E-4B49-A2B9-1EC806034D62}" type="datetime1">
              <a:rPr lang="fr-BE" smtClean="0"/>
              <a:t>27/10/20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197F02F-1E3E-F845-91E7-292C76590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7F4A119-20E2-FA43-8490-B38E22EED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C5F0-DADC-AE43-98C1-9BE1746C68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276920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6082805-006D-E84D-89CB-8769A5746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3FE4-FF0C-8849-8FFA-6214808B3428}" type="datetime1">
              <a:rPr lang="fr-BE" smtClean="0"/>
              <a:t>27/10/20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B70E41B-64D4-524A-B94C-9AF254F21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8161A3-3FAA-B44D-9761-01CFFCEF3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C5F0-DADC-AE43-98C1-9BE1746C68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846397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39BAB5-00C3-C942-B8A1-DEB2ADD6B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377011-FE49-5040-8FDC-9BB9880AA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51C6F14-A06D-1149-9E57-0D16E143E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0F2973E-391C-C048-ACCA-2C5D45430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C607C-8D79-6744-A555-8A32C5546EF8}" type="datetime1">
              <a:rPr lang="fr-BE" smtClean="0"/>
              <a:t>27/10/20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CF5CC97-EBA5-1344-A9BC-946EF4013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0FD65B6-9897-6243-979E-03BAA55C5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C5F0-DADC-AE43-98C1-9BE1746C68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778287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CC1B2F-786D-2D41-9912-DDF3C98A2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1D856F7-613A-6647-BB3E-E8B46B333D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F386AF-2961-594F-B131-02CC8B99F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86EF7D-27F6-2A46-9A14-CFE884CAD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F73B-E673-694D-8A27-9C7526378A25}" type="datetime1">
              <a:rPr lang="fr-BE" smtClean="0"/>
              <a:t>27/10/20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64AFE3E-F6E7-C843-AC9F-AF889B9DC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4763140-98B6-2147-9225-53AFB7A08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2C5F0-DADC-AE43-98C1-9BE1746C68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2401707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1F64402-5F8B-4D41-BD2C-514AD2B4B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24C67F3-0E9F-6044-A4DE-A611B720C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E7A45C-AE26-9147-86CF-2512935C6F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436D4-D62B-9A4E-A6C1-8A3BF978E429}" type="datetime1">
              <a:rPr lang="fr-BE" smtClean="0"/>
              <a:t>27/10/20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3B69F8-B472-D24B-91A3-508C01C477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1F21A4-E7FA-1840-8019-E18FAF9061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2C5F0-DADC-AE43-98C1-9BE1746C68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566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9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e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C9496F5-13E3-3D47-A27E-C386272E5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F944C9C-3C40-7F47-BAB9-9066A55CE371}"/>
              </a:ext>
            </a:extLst>
          </p:cNvPr>
          <p:cNvSpPr txBox="1"/>
          <p:nvPr/>
        </p:nvSpPr>
        <p:spPr>
          <a:xfrm>
            <a:off x="1783492" y="790758"/>
            <a:ext cx="8625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0070C0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Les étapes du discernement communautaire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916152-CFCC-7B46-B256-05608433C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676" y="2023796"/>
            <a:ext cx="2249042" cy="214681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E2EDFA1-5F0F-9C40-84E7-EBE26617D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5284" y="4034344"/>
            <a:ext cx="3511835" cy="266048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D2D006B-38B7-3440-B83E-6DBF5A5A14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7926" y="4513028"/>
            <a:ext cx="1241584" cy="218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85945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22EB1B-BB43-774B-AF6A-0DE033868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D47688EA-1346-4B48-A4C7-BFB1408B6C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2921794"/>
            <a:ext cx="3048000" cy="2159000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C9496F5-13E3-3D47-A27E-C386272E5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CDEA73-4689-E44B-ACF2-48CDC73FB1F1}"/>
              </a:ext>
            </a:extLst>
          </p:cNvPr>
          <p:cNvSpPr txBox="1"/>
          <p:nvPr/>
        </p:nvSpPr>
        <p:spPr>
          <a:xfrm>
            <a:off x="617836" y="455031"/>
            <a:ext cx="7687067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BE" sz="3600" b="1" dirty="0">
                <a:latin typeface="Noteworthy Light" panose="02000400000000000000" pitchFamily="2" charset="77"/>
                <a:ea typeface="Noteworthy Light" panose="02000400000000000000" pitchFamily="2" charset="77"/>
              </a:rPr>
              <a:t>Par la conversation spirituelle</a:t>
            </a:r>
            <a:endParaRPr lang="fr-FR" sz="3600" b="1" dirty="0">
              <a:latin typeface="Noteworthy Light" panose="02000400000000000000" pitchFamily="2" charset="77"/>
              <a:ea typeface="Noteworthy Light" panose="02000400000000000000" pitchFamily="2" charset="77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7A4316C5-3D00-714A-AB51-644FBE4EB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6069" y="736924"/>
            <a:ext cx="1711221" cy="1384663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1EC2815-66B8-514A-AED0-C09501128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7246" y="4388462"/>
            <a:ext cx="1711221" cy="1384663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8A973BB-FDC9-524F-9927-726624013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026" y="2006386"/>
            <a:ext cx="2021362" cy="1635619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81EBC73-37DE-D140-BBB7-61C3134FFB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7227" y="1549400"/>
            <a:ext cx="6489700" cy="53086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AAE9FE54-7AF3-9B41-9A66-CC9958903D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6012" y="2917590"/>
            <a:ext cx="1372130" cy="203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21390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22EB1B-BB43-774B-AF6A-0DE033868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9496F5-13E3-3D47-A27E-C386272E5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052692-1CF4-8843-880F-6D77BDE1829E}"/>
              </a:ext>
            </a:extLst>
          </p:cNvPr>
          <p:cNvSpPr txBox="1"/>
          <p:nvPr/>
        </p:nvSpPr>
        <p:spPr>
          <a:xfrm>
            <a:off x="4378411" y="3189255"/>
            <a:ext cx="5582059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BE" b="1" dirty="0"/>
              <a:t>Quand on n'y voit pas clair au niveau du «</a:t>
            </a:r>
            <a:r>
              <a:rPr lang="fr-BE" b="1" dirty="0">
                <a:solidFill>
                  <a:srgbClr val="2FAA00"/>
                </a:solidFill>
              </a:rPr>
              <a:t> COMMENT répondre ?</a:t>
            </a:r>
            <a:r>
              <a:rPr lang="fr-BE" b="1" dirty="0"/>
              <a:t> », </a:t>
            </a:r>
            <a:r>
              <a:rPr lang="fr-BE" dirty="0"/>
              <a:t>il est important de se questionner au niveau du</a:t>
            </a:r>
            <a:r>
              <a:rPr lang="fr-BE" b="1" dirty="0"/>
              <a:t> « </a:t>
            </a:r>
            <a:r>
              <a:rPr lang="fr-BE" b="1" dirty="0">
                <a:solidFill>
                  <a:srgbClr val="EE7E21"/>
                </a:solidFill>
              </a:rPr>
              <a:t>A QUOI sommes-nous appelés ?</a:t>
            </a:r>
            <a:r>
              <a:rPr lang="fr-BE" b="1" dirty="0"/>
              <a:t> ».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AEB3C27-C156-6945-A006-51C9B6C20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162859">
            <a:off x="11007647" y="1669712"/>
            <a:ext cx="481215" cy="476202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99E2B603-5D2A-2448-B514-E93CE7FB48D9}"/>
              </a:ext>
            </a:extLst>
          </p:cNvPr>
          <p:cNvSpPr txBox="1"/>
          <p:nvPr/>
        </p:nvSpPr>
        <p:spPr>
          <a:xfrm>
            <a:off x="617837" y="1435856"/>
            <a:ext cx="7230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BE" b="1" dirty="0"/>
              <a:t>Très souvent c’est au niveau du « </a:t>
            </a:r>
            <a:r>
              <a:rPr lang="fr-BE" b="1" dirty="0">
                <a:solidFill>
                  <a:srgbClr val="2FAA00"/>
                </a:solidFill>
              </a:rPr>
              <a:t>COMMENT répondre ?</a:t>
            </a:r>
            <a:r>
              <a:rPr lang="fr-BE" b="1" dirty="0"/>
              <a:t> » que les conflits surgissent</a:t>
            </a:r>
            <a:r>
              <a:rPr lang="fr-BE" dirty="0"/>
              <a:t> dans un groupe, une communauté, un couple, une équipe… </a:t>
            </a:r>
          </a:p>
          <a:p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A5ACB37-7744-B14C-9EF0-4891BC2AC6B6}"/>
              </a:ext>
            </a:extLst>
          </p:cNvPr>
          <p:cNvSpPr txBox="1"/>
          <p:nvPr/>
        </p:nvSpPr>
        <p:spPr>
          <a:xfrm>
            <a:off x="504568" y="5473819"/>
            <a:ext cx="774768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fr-BE" b="1" dirty="0"/>
              <a:t>Si nous n’y voyons pas clair au niveau du « </a:t>
            </a:r>
            <a:r>
              <a:rPr lang="fr-BE" b="1" dirty="0">
                <a:solidFill>
                  <a:srgbClr val="EE7E21"/>
                </a:solidFill>
              </a:rPr>
              <a:t>A QUOI sommes-nous appelés ?</a:t>
            </a:r>
            <a:r>
              <a:rPr lang="fr-BE" b="1" dirty="0"/>
              <a:t> », </a:t>
            </a:r>
            <a:endParaRPr lang="fr-BE" dirty="0"/>
          </a:p>
          <a:p>
            <a:pPr>
              <a:lnSpc>
                <a:spcPct val="150000"/>
              </a:lnSpc>
            </a:pPr>
            <a:r>
              <a:rPr lang="fr-BE" dirty="0"/>
              <a:t>posons-nous la question</a:t>
            </a:r>
            <a:r>
              <a:rPr lang="fr-BE" b="1" dirty="0"/>
              <a:t> « </a:t>
            </a:r>
            <a:r>
              <a:rPr lang="fr-BE" b="1" dirty="0">
                <a:solidFill>
                  <a:srgbClr val="1D5CF7"/>
                </a:solidFill>
              </a:rPr>
              <a:t>QUI sommes-nous ?</a:t>
            </a:r>
            <a:r>
              <a:rPr lang="fr-BE" b="1" dirty="0"/>
              <a:t> »</a:t>
            </a:r>
            <a:r>
              <a:rPr lang="fr-BE" dirty="0"/>
              <a:t> ou bien </a:t>
            </a:r>
            <a:r>
              <a:rPr lang="fr-BE" b="1" dirty="0"/>
              <a:t>« </a:t>
            </a:r>
            <a:r>
              <a:rPr lang="fr-BE" b="1" dirty="0">
                <a:solidFill>
                  <a:srgbClr val="1D5CF7"/>
                </a:solidFill>
              </a:rPr>
              <a:t>Qu’est-ce qui nous donne vie ?</a:t>
            </a:r>
            <a:r>
              <a:rPr lang="fr-BE" b="1" dirty="0"/>
              <a:t> ».</a:t>
            </a:r>
            <a:endParaRPr lang="fr-BE" dirty="0"/>
          </a:p>
          <a:p>
            <a:endParaRPr lang="fr-FR" dirty="0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E6421584-B2F2-C247-9C6F-7F38CE180D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14572" r="11531"/>
          <a:stretch/>
        </p:blipFill>
        <p:spPr>
          <a:xfrm>
            <a:off x="8625135" y="1013677"/>
            <a:ext cx="2670669" cy="2007808"/>
          </a:xfr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961C58F-5816-1E4D-9BEB-103ABF9D2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37584">
            <a:off x="9827514" y="682342"/>
            <a:ext cx="481215" cy="47620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C47AFDB-C744-6E44-9DDB-9423280C7C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73419">
            <a:off x="9594593" y="3728201"/>
            <a:ext cx="1466773" cy="117157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917EE53-54BF-FE45-BE1C-76DE86CAC6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379802">
            <a:off x="9505443" y="4362549"/>
            <a:ext cx="1807116" cy="235497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7B68C3CD-6CB2-F04C-B6C4-A039904580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8561" y="3199423"/>
            <a:ext cx="902081" cy="192330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E6A485CB-83D4-CE44-B8C8-CB19896C6B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825" y="3210590"/>
            <a:ext cx="905304" cy="1912137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7FF60EC-81EB-9348-AE71-39FB6E8670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9488007">
            <a:off x="2643221" y="3250526"/>
            <a:ext cx="878083" cy="868936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71224D7-1946-6046-84F2-07EDC45A6E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778450">
            <a:off x="514430" y="2798804"/>
            <a:ext cx="878083" cy="86893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B444C49F-2878-3D4A-9997-C5B0E98EAFF4}"/>
              </a:ext>
            </a:extLst>
          </p:cNvPr>
          <p:cNvSpPr txBox="1"/>
          <p:nvPr/>
        </p:nvSpPr>
        <p:spPr>
          <a:xfrm>
            <a:off x="617837" y="335677"/>
            <a:ext cx="5396597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600" b="1" dirty="0">
                <a:latin typeface="Noteworthy Light" panose="02000400000000000000" pitchFamily="2" charset="77"/>
                <a:ea typeface="Noteworthy Light" panose="02000400000000000000" pitchFamily="2" charset="77"/>
              </a:rPr>
              <a:t>A quel niveau converser ?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4D449F4-D6A3-7943-907C-791D45136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6598" y="1620357"/>
            <a:ext cx="481215" cy="47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05393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61FB12FC-2CE1-1044-B7EB-0711D8FDA3A7}"/>
              </a:ext>
            </a:extLst>
          </p:cNvPr>
          <p:cNvSpPr/>
          <p:nvPr/>
        </p:nvSpPr>
        <p:spPr>
          <a:xfrm>
            <a:off x="2990317" y="1058597"/>
            <a:ext cx="6215380" cy="5605145"/>
          </a:xfrm>
          <a:prstGeom prst="ellipse">
            <a:avLst/>
          </a:prstGeom>
          <a:gradFill flip="none" rotWithShape="1">
            <a:gsLst>
              <a:gs pos="65000">
                <a:schemeClr val="bg1"/>
              </a:gs>
              <a:gs pos="1000">
                <a:srgbClr val="FFC000"/>
              </a:gs>
              <a:gs pos="0">
                <a:schemeClr val="accent4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F09F50A-BC3C-804C-90EE-3228AC721E6D}"/>
              </a:ext>
            </a:extLst>
          </p:cNvPr>
          <p:cNvPicPr/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5939">
            <a:off x="6774993" y="1987246"/>
            <a:ext cx="1014095" cy="334010"/>
          </a:xfrm>
          <a:prstGeom prst="rect">
            <a:avLst/>
          </a:prstGeom>
        </p:spPr>
      </p:pic>
      <p:sp>
        <p:nvSpPr>
          <p:cNvPr id="8" name="Zone de texte 30">
            <a:extLst>
              <a:ext uri="{FF2B5EF4-FFF2-40B4-BE49-F238E27FC236}">
                <a16:creationId xmlns:a16="http://schemas.microsoft.com/office/drawing/2014/main" id="{34425731-78FC-B54A-AC3F-3A56AD235D04}"/>
              </a:ext>
            </a:extLst>
          </p:cNvPr>
          <p:cNvSpPr txBox="1"/>
          <p:nvPr/>
        </p:nvSpPr>
        <p:spPr>
          <a:xfrm>
            <a:off x="5440934" y="2688486"/>
            <a:ext cx="1113665" cy="41592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F9647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r>
              <a:rPr lang="nl-NL" sz="1400" b="1" dirty="0">
                <a:solidFill>
                  <a:srgbClr val="0F9647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B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B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7C999A4-005B-DA45-8245-5950B76AC964}"/>
              </a:ext>
            </a:extLst>
          </p:cNvPr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85040">
            <a:off x="6594018" y="2987371"/>
            <a:ext cx="946785" cy="334645"/>
          </a:xfrm>
          <a:prstGeom prst="rect">
            <a:avLst/>
          </a:prstGeom>
          <a:scene3d>
            <a:camera prst="orthographicFront">
              <a:rot lat="10800000" lon="0" rev="0"/>
            </a:camera>
            <a:lightRig rig="threePt" dir="t"/>
          </a:scene3d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B20E57D-6CA7-1D4D-9C1B-F4CEBC6622E7}"/>
              </a:ext>
            </a:extLst>
          </p:cNvPr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78904">
            <a:off x="6597510" y="4326269"/>
            <a:ext cx="945515" cy="334010"/>
          </a:xfrm>
          <a:prstGeom prst="rect">
            <a:avLst/>
          </a:prstGeom>
          <a:scene3d>
            <a:camera prst="orthographicFront">
              <a:rot lat="10800000" lon="0" rev="0"/>
            </a:camera>
            <a:lightRig rig="threePt" dir="t"/>
          </a:scene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E2C5E9C-58FB-4B4A-8E2A-348CBC4CE995}"/>
              </a:ext>
            </a:extLst>
          </p:cNvPr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70073">
            <a:off x="7500798" y="3264231"/>
            <a:ext cx="1369060" cy="334010"/>
          </a:xfrm>
          <a:prstGeom prst="rect">
            <a:avLst/>
          </a:prstGeom>
          <a:scene3d>
            <a:camera prst="orthographicFront">
              <a:rot lat="10800000" lon="0" rev="0"/>
            </a:camera>
            <a:lightRig rig="threePt" dir="t"/>
          </a:scene3d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AFFF0B3-91F4-434F-8A28-2D97A3683F7A}"/>
              </a:ext>
            </a:extLst>
          </p:cNvPr>
          <p:cNvPicPr/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95140">
            <a:off x="5412889" y="3100572"/>
            <a:ext cx="1109980" cy="10966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3B2B225-6FFC-1A40-8A9E-5AB957615467}"/>
              </a:ext>
            </a:extLst>
          </p:cNvPr>
          <p:cNvPicPr/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868">
            <a:off x="5496202" y="4548722"/>
            <a:ext cx="1029335" cy="101790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9C7D42E-E5BD-3748-A6FA-05096DE45F2F}"/>
              </a:ext>
            </a:extLst>
          </p:cNvPr>
          <p:cNvPicPr/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5035">
            <a:off x="5482133" y="1657681"/>
            <a:ext cx="975995" cy="964565"/>
          </a:xfrm>
          <a:prstGeom prst="rect">
            <a:avLst/>
          </a:prstGeom>
        </p:spPr>
      </p:pic>
      <p:sp>
        <p:nvSpPr>
          <p:cNvPr id="17" name="Zone de texte 4">
            <a:extLst>
              <a:ext uri="{FF2B5EF4-FFF2-40B4-BE49-F238E27FC236}">
                <a16:creationId xmlns:a16="http://schemas.microsoft.com/office/drawing/2014/main" id="{E843CB0E-D0EE-E244-AA18-D4DFC5BC73A8}"/>
              </a:ext>
            </a:extLst>
          </p:cNvPr>
          <p:cNvSpPr txBox="1"/>
          <p:nvPr/>
        </p:nvSpPr>
        <p:spPr>
          <a:xfrm>
            <a:off x="5512931" y="2065353"/>
            <a:ext cx="1015365" cy="28765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nl-NL" sz="1400" b="1" dirty="0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COMMENT</a:t>
            </a:r>
            <a:r>
              <a:rPr lang="nl-NL" sz="1200" b="1" dirty="0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fr-B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Zone de texte 17">
            <a:extLst>
              <a:ext uri="{FF2B5EF4-FFF2-40B4-BE49-F238E27FC236}">
                <a16:creationId xmlns:a16="http://schemas.microsoft.com/office/drawing/2014/main" id="{206F2B69-69F7-904E-8168-0807DFFF9D90}"/>
              </a:ext>
            </a:extLst>
          </p:cNvPr>
          <p:cNvSpPr txBox="1"/>
          <p:nvPr/>
        </p:nvSpPr>
        <p:spPr>
          <a:xfrm rot="18086456">
            <a:off x="2230616" y="3053728"/>
            <a:ext cx="2272030" cy="45783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nl-NL" sz="1600" b="1" dirty="0" err="1">
                <a:solidFill>
                  <a:srgbClr val="4472C4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L’énergie</a:t>
            </a:r>
            <a:r>
              <a:rPr lang="nl-NL" sz="1600" b="1" dirty="0">
                <a:solidFill>
                  <a:srgbClr val="4472C4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nl-NL" sz="1600" b="1" dirty="0" err="1">
                <a:solidFill>
                  <a:srgbClr val="4472C4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vie</a:t>
            </a:r>
            <a:r>
              <a:rPr lang="nl-NL" sz="1600" b="1" dirty="0">
                <a:solidFill>
                  <a:srgbClr val="4472C4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600" b="1" dirty="0" err="1">
                <a:solidFill>
                  <a:srgbClr val="4472C4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grandit</a:t>
            </a:r>
            <a:endParaRPr lang="fr-B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Zone de texte 18">
            <a:extLst>
              <a:ext uri="{FF2B5EF4-FFF2-40B4-BE49-F238E27FC236}">
                <a16:creationId xmlns:a16="http://schemas.microsoft.com/office/drawing/2014/main" id="{F944C1D4-B84A-D14B-A9F6-3C08755350EB}"/>
              </a:ext>
            </a:extLst>
          </p:cNvPr>
          <p:cNvSpPr txBox="1"/>
          <p:nvPr/>
        </p:nvSpPr>
        <p:spPr>
          <a:xfrm rot="3589040">
            <a:off x="7458571" y="3020708"/>
            <a:ext cx="2058670" cy="45783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nl-NL" sz="1600" b="1">
                <a:solidFill>
                  <a:srgbClr val="4472C4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L’énergie de vie décroît</a:t>
            </a:r>
            <a:endParaRPr lang="fr-BE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E1F9CDC-200E-6842-BC11-A652CC7BF1E3}"/>
              </a:ext>
            </a:extLst>
          </p:cNvPr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08429">
            <a:off x="4378503" y="2987371"/>
            <a:ext cx="946785" cy="334645"/>
          </a:xfrm>
          <a:prstGeom prst="rect">
            <a:avLst/>
          </a:prstGeom>
          <a:scene3d>
            <a:camera prst="orthographicFront">
              <a:rot lat="10800000" lon="0" rev="0"/>
            </a:camera>
            <a:lightRig rig="threePt" dir="t"/>
          </a:scene3d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0D17D50-0712-964B-8695-C9FA585D079D}"/>
              </a:ext>
            </a:extLst>
          </p:cNvPr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2615">
            <a:off x="4507408" y="4375481"/>
            <a:ext cx="946785" cy="334645"/>
          </a:xfrm>
          <a:prstGeom prst="rect">
            <a:avLst/>
          </a:prstGeom>
          <a:scene3d>
            <a:camera prst="orthographicFront">
              <a:rot lat="10800000" lon="0" rev="0"/>
            </a:camera>
            <a:lightRig rig="threePt" dir="t"/>
          </a:scene3d>
        </p:spPr>
      </p:pic>
      <p:sp>
        <p:nvSpPr>
          <p:cNvPr id="23" name="Zone de texte 41">
            <a:extLst>
              <a:ext uri="{FF2B5EF4-FFF2-40B4-BE49-F238E27FC236}">
                <a16:creationId xmlns:a16="http://schemas.microsoft.com/office/drawing/2014/main" id="{4669B0CC-4893-6C44-8B99-8AC40634A623}"/>
              </a:ext>
            </a:extLst>
          </p:cNvPr>
          <p:cNvSpPr txBox="1"/>
          <p:nvPr/>
        </p:nvSpPr>
        <p:spPr>
          <a:xfrm>
            <a:off x="9250223" y="4098621"/>
            <a:ext cx="1654810" cy="106934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BE" sz="1400" b="1" spc="100">
                <a:solidFill>
                  <a:srgbClr val="2E74B5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 (Corps CS)" panose="02020603050405020304" pitchFamily="18" charset="0"/>
              </a:rPr>
              <a:t>Partageons-nous encore les mêmes convictions?</a:t>
            </a:r>
            <a:endParaRPr lang="fr-BE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Zone de texte 26">
            <a:extLst>
              <a:ext uri="{FF2B5EF4-FFF2-40B4-BE49-F238E27FC236}">
                <a16:creationId xmlns:a16="http://schemas.microsoft.com/office/drawing/2014/main" id="{37FB424D-2BED-D449-8597-D28B0891B6B8}"/>
              </a:ext>
            </a:extLst>
          </p:cNvPr>
          <p:cNvSpPr txBox="1"/>
          <p:nvPr/>
        </p:nvSpPr>
        <p:spPr>
          <a:xfrm>
            <a:off x="8439963" y="1429081"/>
            <a:ext cx="1699895" cy="7493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BE" sz="1400" b="1" spc="100">
                <a:solidFill>
                  <a:srgbClr val="0E9647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 (Corps CS)" panose="02020603050405020304" pitchFamily="18" charset="0"/>
              </a:rPr>
              <a:t>Utilisons-nous</a:t>
            </a:r>
            <a:endParaRPr lang="fr-BE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BE" sz="1400" b="1" spc="100">
                <a:solidFill>
                  <a:srgbClr val="0E9647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 (Corps CS)" panose="02020603050405020304" pitchFamily="18" charset="0"/>
              </a:rPr>
              <a:t>les bons moyens?</a:t>
            </a:r>
            <a:endParaRPr lang="fr-BE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Zone de texte 42">
            <a:extLst>
              <a:ext uri="{FF2B5EF4-FFF2-40B4-BE49-F238E27FC236}">
                <a16:creationId xmlns:a16="http://schemas.microsoft.com/office/drawing/2014/main" id="{2F597444-A9A4-8847-8E62-FAD2258EF305}"/>
              </a:ext>
            </a:extLst>
          </p:cNvPr>
          <p:cNvSpPr txBox="1"/>
          <p:nvPr/>
        </p:nvSpPr>
        <p:spPr>
          <a:xfrm>
            <a:off x="9149258" y="2634311"/>
            <a:ext cx="1689100" cy="9601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BE" sz="1400" b="1" spc="100">
                <a:solidFill>
                  <a:srgbClr val="FF9F0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 (Corps CS)" panose="02020603050405020304" pitchFamily="18" charset="0"/>
              </a:rPr>
              <a:t>Sommes-nous tous d’accord sur le but poursuivi ?</a:t>
            </a:r>
            <a:endParaRPr lang="fr-BE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Zone de texte 34">
            <a:extLst>
              <a:ext uri="{FF2B5EF4-FFF2-40B4-BE49-F238E27FC236}">
                <a16:creationId xmlns:a16="http://schemas.microsoft.com/office/drawing/2014/main" id="{07DE0CAA-96D8-704E-8A1B-CE2A875B00EA}"/>
              </a:ext>
            </a:extLst>
          </p:cNvPr>
          <p:cNvSpPr txBox="1"/>
          <p:nvPr/>
        </p:nvSpPr>
        <p:spPr>
          <a:xfrm>
            <a:off x="7119163" y="1014426"/>
            <a:ext cx="1230630" cy="48450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nl-NL" sz="1400" b="1" spc="100">
                <a:solidFill>
                  <a:srgbClr val="0E9647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 (Corps CS)" panose="02020603050405020304" pitchFamily="18" charset="0"/>
              </a:rPr>
              <a:t>Aucun doute</a:t>
            </a:r>
            <a:endParaRPr lang="fr-BE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7A5A969A-E4E5-6242-85B0-71210B3629DF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973" y="834201"/>
            <a:ext cx="1238250" cy="7194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F1A47144-F88E-DF45-9843-B2DFC37F5569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299" y="1164960"/>
            <a:ext cx="1786890" cy="132016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EB9B5D2-A145-9640-9D31-68C0F9D2DF9F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403" y="2340319"/>
            <a:ext cx="1948180" cy="143954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A33143B-6DD8-9C40-B479-0D4198D73898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403" y="3839134"/>
            <a:ext cx="1948180" cy="1439545"/>
          </a:xfrm>
          <a:prstGeom prst="rect">
            <a:avLst/>
          </a:prstGeom>
        </p:spPr>
      </p:pic>
      <p:sp>
        <p:nvSpPr>
          <p:cNvPr id="9" name="Zone de texte 3">
            <a:extLst>
              <a:ext uri="{FF2B5EF4-FFF2-40B4-BE49-F238E27FC236}">
                <a16:creationId xmlns:a16="http://schemas.microsoft.com/office/drawing/2014/main" id="{ADC8F3C9-9B84-4246-9909-EF088B8923E8}"/>
              </a:ext>
            </a:extLst>
          </p:cNvPr>
          <p:cNvSpPr txBox="1"/>
          <p:nvPr/>
        </p:nvSpPr>
        <p:spPr>
          <a:xfrm>
            <a:off x="5634533" y="3544901"/>
            <a:ext cx="777875" cy="3302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nl-NL" sz="1400" b="1" dirty="0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QUOI ? </a:t>
            </a:r>
            <a:endParaRPr lang="fr-B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D91ADC81-B986-9343-BBEF-7848F355BE50}"/>
              </a:ext>
            </a:extLst>
          </p:cNvPr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46618">
            <a:off x="2915059" y="3435043"/>
            <a:ext cx="1370965" cy="359410"/>
          </a:xfrm>
          <a:prstGeom prst="rect">
            <a:avLst/>
          </a:prstGeom>
          <a:scene3d>
            <a:camera prst="orthographicFront">
              <a:rot lat="591716" lon="21594000" rev="10747712"/>
            </a:camera>
            <a:lightRig rig="threePt" dir="t"/>
          </a:scene3d>
        </p:spPr>
      </p:pic>
      <p:sp>
        <p:nvSpPr>
          <p:cNvPr id="10" name="Zone de texte 2">
            <a:extLst>
              <a:ext uri="{FF2B5EF4-FFF2-40B4-BE49-F238E27FC236}">
                <a16:creationId xmlns:a16="http://schemas.microsoft.com/office/drawing/2014/main" id="{225F676E-949B-6943-8B56-9BC0FBDBD194}"/>
              </a:ext>
            </a:extLst>
          </p:cNvPr>
          <p:cNvSpPr txBox="1"/>
          <p:nvPr/>
        </p:nvSpPr>
        <p:spPr>
          <a:xfrm>
            <a:off x="5726608" y="5002860"/>
            <a:ext cx="686435" cy="3492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nl-NL" sz="1400" b="1" dirty="0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QUI ?</a:t>
            </a:r>
            <a:endParaRPr lang="fr-B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one de texte 28">
            <a:extLst>
              <a:ext uri="{FF2B5EF4-FFF2-40B4-BE49-F238E27FC236}">
                <a16:creationId xmlns:a16="http://schemas.microsoft.com/office/drawing/2014/main" id="{7B75D648-3644-7841-BE47-833985ADDAAD}"/>
              </a:ext>
            </a:extLst>
          </p:cNvPr>
          <p:cNvSpPr txBox="1"/>
          <p:nvPr/>
        </p:nvSpPr>
        <p:spPr>
          <a:xfrm>
            <a:off x="5494198" y="974357"/>
            <a:ext cx="1065858" cy="4000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nl-NL" b="1" dirty="0" err="1">
                <a:solidFill>
                  <a:srgbClr val="0F9647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Décisions</a:t>
            </a:r>
            <a:endParaRPr lang="fr-BE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 de texte 19">
            <a:extLst>
              <a:ext uri="{FF2B5EF4-FFF2-40B4-BE49-F238E27FC236}">
                <a16:creationId xmlns:a16="http://schemas.microsoft.com/office/drawing/2014/main" id="{76E72FE4-86E5-3446-B3D3-D35E72D59057}"/>
              </a:ext>
            </a:extLst>
          </p:cNvPr>
          <p:cNvSpPr txBox="1"/>
          <p:nvPr/>
        </p:nvSpPr>
        <p:spPr>
          <a:xfrm>
            <a:off x="2768303" y="1715971"/>
            <a:ext cx="1943100" cy="624347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nl-NL" sz="1600" b="1" dirty="0" err="1">
                <a:solidFill>
                  <a:srgbClr val="0F9647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Elaboration</a:t>
            </a:r>
            <a:r>
              <a:rPr lang="nl-NL" sz="1600" b="1" dirty="0">
                <a:solidFill>
                  <a:srgbClr val="0F9647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nl-NL" sz="1600" b="1" dirty="0" err="1">
                <a:solidFill>
                  <a:srgbClr val="0F9647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décisions</a:t>
            </a:r>
            <a:endParaRPr lang="fr-BE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Zone de texte 38">
            <a:extLst>
              <a:ext uri="{FF2B5EF4-FFF2-40B4-BE49-F238E27FC236}">
                <a16:creationId xmlns:a16="http://schemas.microsoft.com/office/drawing/2014/main" id="{D1B82A4F-0705-0348-BE16-39B56AF63A47}"/>
              </a:ext>
            </a:extLst>
          </p:cNvPr>
          <p:cNvSpPr txBox="1"/>
          <p:nvPr/>
        </p:nvSpPr>
        <p:spPr>
          <a:xfrm>
            <a:off x="5488798" y="4245306"/>
            <a:ext cx="1121640" cy="3917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nl-NL" b="1" dirty="0">
                <a:solidFill>
                  <a:srgbClr val="EF980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r>
              <a:rPr lang="nl-NL" sz="1400" b="1" dirty="0">
                <a:solidFill>
                  <a:srgbClr val="EF980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B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B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Zone de texte 32">
            <a:extLst>
              <a:ext uri="{FF2B5EF4-FFF2-40B4-BE49-F238E27FC236}">
                <a16:creationId xmlns:a16="http://schemas.microsoft.com/office/drawing/2014/main" id="{B7AFDBC2-73C8-1145-8AAA-3DD6E712026F}"/>
              </a:ext>
            </a:extLst>
          </p:cNvPr>
          <p:cNvSpPr txBox="1"/>
          <p:nvPr/>
        </p:nvSpPr>
        <p:spPr>
          <a:xfrm>
            <a:off x="1136481" y="4755947"/>
            <a:ext cx="651510" cy="523875"/>
          </a:xfrm>
          <a:prstGeom prst="rect">
            <a:avLst/>
          </a:prstGeom>
          <a:noFill/>
          <a:ln w="6350">
            <a:noFill/>
          </a:ln>
          <a:effectLst>
            <a:glow rad="127000">
              <a:srgbClr val="FFC000"/>
            </a:glo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nl-NL" sz="2000" b="1">
                <a:solidFill>
                  <a:srgbClr val="FF9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Réel</a:t>
            </a:r>
            <a:endParaRPr lang="fr-BE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Zone de texte 37">
            <a:extLst>
              <a:ext uri="{FF2B5EF4-FFF2-40B4-BE49-F238E27FC236}">
                <a16:creationId xmlns:a16="http://schemas.microsoft.com/office/drawing/2014/main" id="{644FBA39-70D0-CA4C-84CE-31BDF467EA1B}"/>
              </a:ext>
            </a:extLst>
          </p:cNvPr>
          <p:cNvSpPr txBox="1"/>
          <p:nvPr/>
        </p:nvSpPr>
        <p:spPr>
          <a:xfrm>
            <a:off x="483066" y="2414067"/>
            <a:ext cx="651510" cy="523875"/>
          </a:xfrm>
          <a:prstGeom prst="rect">
            <a:avLst/>
          </a:prstGeom>
          <a:noFill/>
          <a:ln w="6350">
            <a:noFill/>
          </a:ln>
          <a:effectLst>
            <a:glow rad="127000">
              <a:srgbClr val="FFC000"/>
            </a:glo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nl-NL" sz="2000" b="1">
                <a:solidFill>
                  <a:srgbClr val="FF9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Réel</a:t>
            </a:r>
            <a:endParaRPr lang="fr-BE" sz="12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Zone de texte 45">
            <a:extLst>
              <a:ext uri="{FF2B5EF4-FFF2-40B4-BE49-F238E27FC236}">
                <a16:creationId xmlns:a16="http://schemas.microsoft.com/office/drawing/2014/main" id="{7CB4C509-CCCC-6540-83AE-A8E58BC39E98}"/>
              </a:ext>
            </a:extLst>
          </p:cNvPr>
          <p:cNvSpPr txBox="1"/>
          <p:nvPr/>
        </p:nvSpPr>
        <p:spPr>
          <a:xfrm>
            <a:off x="1656211" y="2091070"/>
            <a:ext cx="651510" cy="523875"/>
          </a:xfrm>
          <a:prstGeom prst="rect">
            <a:avLst/>
          </a:prstGeom>
          <a:noFill/>
          <a:ln w="6350">
            <a:noFill/>
          </a:ln>
          <a:effectLst>
            <a:glow rad="127000">
              <a:srgbClr val="FFC000"/>
            </a:glo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nl-NL" sz="2000" b="1" dirty="0">
                <a:solidFill>
                  <a:srgbClr val="FF9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Réel</a:t>
            </a:r>
            <a:endParaRPr lang="fr-B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BFD0AA1D-816E-F247-BFCC-1681C1E342F5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6" y="2731567"/>
            <a:ext cx="2726055" cy="208470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78A80C5-2888-9F4E-AA03-F1A6A2D7509D}"/>
              </a:ext>
            </a:extLst>
          </p:cNvPr>
          <p:cNvSpPr txBox="1"/>
          <p:nvPr/>
        </p:nvSpPr>
        <p:spPr>
          <a:xfrm>
            <a:off x="351847" y="386375"/>
            <a:ext cx="5005883" cy="646331"/>
          </a:xfrm>
          <a:prstGeom prst="rect">
            <a:avLst/>
          </a:prstGeom>
          <a:noFill/>
          <a:ln>
            <a:solidFill>
              <a:srgbClr val="EE7E21"/>
            </a:solidFill>
          </a:ln>
        </p:spPr>
        <p:txBody>
          <a:bodyPr wrap="square" rtlCol="0">
            <a:spAutoFit/>
          </a:bodyPr>
          <a:lstStyle/>
          <a:p>
            <a:endParaRPr lang="fr-FR" sz="800" b="1" dirty="0">
              <a:solidFill>
                <a:srgbClr val="EE7E21"/>
              </a:solidFill>
              <a:latin typeface="Noteworthy Light" panose="02000400000000000000" pitchFamily="2" charset="77"/>
              <a:ea typeface="Noteworthy Light" panose="02000400000000000000" pitchFamily="2" charset="77"/>
            </a:endParaRPr>
          </a:p>
          <a:p>
            <a:r>
              <a:rPr lang="fr-FR" sz="2800" b="1" dirty="0">
                <a:solidFill>
                  <a:srgbClr val="EE7E21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Le cycle Vie – Mort - Résurrection </a:t>
            </a:r>
          </a:p>
        </p:txBody>
      </p:sp>
      <p:sp>
        <p:nvSpPr>
          <p:cNvPr id="18" name="Zone de texte 29">
            <a:extLst>
              <a:ext uri="{FF2B5EF4-FFF2-40B4-BE49-F238E27FC236}">
                <a16:creationId xmlns:a16="http://schemas.microsoft.com/office/drawing/2014/main" id="{EAD7D0CB-912C-5A44-BD21-68546EBE22DB}"/>
              </a:ext>
            </a:extLst>
          </p:cNvPr>
          <p:cNvSpPr txBox="1"/>
          <p:nvPr/>
        </p:nvSpPr>
        <p:spPr>
          <a:xfrm>
            <a:off x="7387132" y="1658316"/>
            <a:ext cx="883857" cy="41592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F9647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Action</a:t>
            </a:r>
            <a:endParaRPr lang="fr-BE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Zone de texte 6">
            <a:extLst>
              <a:ext uri="{FF2B5EF4-FFF2-40B4-BE49-F238E27FC236}">
                <a16:creationId xmlns:a16="http://schemas.microsoft.com/office/drawing/2014/main" id="{529CC5FB-7940-4F4C-A865-341A3B931AA6}"/>
              </a:ext>
            </a:extLst>
          </p:cNvPr>
          <p:cNvSpPr txBox="1"/>
          <p:nvPr/>
        </p:nvSpPr>
        <p:spPr>
          <a:xfrm>
            <a:off x="5513563" y="5506416"/>
            <a:ext cx="1180598" cy="39179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070C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endParaRPr lang="fr-BE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DEC2CE-0659-3F4E-A31E-F60F95630C64}"/>
              </a:ext>
            </a:extLst>
          </p:cNvPr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77000"/>
                    </a14:imgEffect>
                    <a14:imgEffect>
                      <a14:colorTemperature colorTemp="8808"/>
                    </a14:imgEffect>
                    <a14:imgEffect>
                      <a14:saturation sat="8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8" r="4665"/>
          <a:stretch/>
        </p:blipFill>
        <p:spPr bwMode="auto">
          <a:xfrm>
            <a:off x="224494" y="1384975"/>
            <a:ext cx="11507368" cy="5143500"/>
          </a:xfrm>
          <a:prstGeom prst="rect">
            <a:avLst/>
          </a:prstGeom>
          <a:ln>
            <a:noFill/>
          </a:ln>
          <a:effectLst>
            <a:softEdge rad="381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404191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C413C8B-F108-BC45-8089-45F9D0D96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sp>
        <p:nvSpPr>
          <p:cNvPr id="5" name="Zone de texte 20">
            <a:extLst>
              <a:ext uri="{FF2B5EF4-FFF2-40B4-BE49-F238E27FC236}">
                <a16:creationId xmlns:a16="http://schemas.microsoft.com/office/drawing/2014/main" id="{F94DD4A6-62D5-8043-95D6-69BAD0D935C9}"/>
              </a:ext>
            </a:extLst>
          </p:cNvPr>
          <p:cNvSpPr txBox="1"/>
          <p:nvPr/>
        </p:nvSpPr>
        <p:spPr>
          <a:xfrm>
            <a:off x="744331" y="2027853"/>
            <a:ext cx="3322059" cy="3361727"/>
          </a:xfrm>
          <a:prstGeom prst="rect">
            <a:avLst/>
          </a:prstGeom>
          <a:solidFill>
            <a:schemeClr val="lt1"/>
          </a:solidFill>
          <a:ln w="6350">
            <a:solidFill>
              <a:srgbClr val="0E9647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fr-BE" sz="1000" b="1" dirty="0">
              <a:solidFill>
                <a:srgbClr val="00B050"/>
              </a:solidFill>
              <a:effectLst/>
              <a:latin typeface="Noteworthy Light" panose="02000400000000000000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BE" sz="2400" b="1" dirty="0">
                <a:solidFill>
                  <a:srgbClr val="00B05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Comment ?</a:t>
            </a:r>
          </a:p>
          <a:p>
            <a:pPr algn="ctr">
              <a:spcAft>
                <a:spcPts val="0"/>
              </a:spcAft>
            </a:pPr>
            <a:endParaRPr lang="fr-BE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fr-BE" sz="2400" b="1" dirty="0">
                <a:solidFill>
                  <a:srgbClr val="00B05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= Cibles : </a:t>
            </a:r>
            <a:endParaRPr lang="fr-BE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fr-B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Objectifs spécifiques.</a:t>
            </a: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fr-BE" sz="2400" dirty="0">
                <a:solidFill>
                  <a:srgbClr val="00B05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fr-BE" sz="2400" b="1" dirty="0">
                <a:solidFill>
                  <a:srgbClr val="00B05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Ressources :</a:t>
            </a:r>
            <a:r>
              <a:rPr lang="fr-BE" sz="2400" dirty="0">
                <a:solidFill>
                  <a:srgbClr val="00B05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BE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fr-B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Avec qui, avec quoi ?</a:t>
            </a: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fr-BE" sz="2400" dirty="0">
                <a:solidFill>
                  <a:srgbClr val="00B05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fr-BE" sz="2400" b="1" dirty="0">
                <a:solidFill>
                  <a:srgbClr val="00B05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 Plan d’action </a:t>
            </a:r>
            <a:r>
              <a:rPr lang="fr-BE" sz="2400" dirty="0">
                <a:solidFill>
                  <a:srgbClr val="00B05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fr-BE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fr-B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 ? Où ? Quand ?</a:t>
            </a:r>
          </a:p>
        </p:txBody>
      </p:sp>
      <p:sp>
        <p:nvSpPr>
          <p:cNvPr id="6" name="Zone de texte 21">
            <a:extLst>
              <a:ext uri="{FF2B5EF4-FFF2-40B4-BE49-F238E27FC236}">
                <a16:creationId xmlns:a16="http://schemas.microsoft.com/office/drawing/2014/main" id="{CB06AC24-6266-6743-8550-74DEF27C3E02}"/>
              </a:ext>
            </a:extLst>
          </p:cNvPr>
          <p:cNvSpPr txBox="1"/>
          <p:nvPr/>
        </p:nvSpPr>
        <p:spPr>
          <a:xfrm>
            <a:off x="7958531" y="2027853"/>
            <a:ext cx="3229421" cy="3361727"/>
          </a:xfrm>
          <a:prstGeom prst="rect">
            <a:avLst/>
          </a:prstGeom>
          <a:solidFill>
            <a:schemeClr val="lt1"/>
          </a:solidFill>
          <a:ln w="6350">
            <a:solidFill>
              <a:srgbClr val="0070C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fr-BE" sz="1000" b="1" dirty="0">
              <a:solidFill>
                <a:srgbClr val="0070C0"/>
              </a:solidFill>
              <a:effectLst/>
              <a:latin typeface="Noteworthy Light" panose="02000400000000000000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BE" sz="2400" b="1" dirty="0">
                <a:solidFill>
                  <a:srgbClr val="0070C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Qui ? </a:t>
            </a:r>
          </a:p>
          <a:p>
            <a:pPr algn="ctr">
              <a:spcAft>
                <a:spcPts val="0"/>
              </a:spcAft>
            </a:pPr>
            <a:endParaRPr lang="fr-BE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fr-BE" sz="2400" b="1" dirty="0">
                <a:solidFill>
                  <a:srgbClr val="0070C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= Nom de grâce</a:t>
            </a:r>
            <a:r>
              <a:rPr lang="fr-BE" sz="2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(Identité- vocation-mission), </a:t>
            </a: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fr-BE" sz="2400" b="1" dirty="0">
                <a:solidFill>
                  <a:srgbClr val="0070C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= charisme</a:t>
            </a:r>
            <a:r>
              <a:rPr lang="fr-BE" sz="2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enraciné dans le récit fondateur,</a:t>
            </a: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fr-BE" sz="2400" b="1" dirty="0">
                <a:solidFill>
                  <a:srgbClr val="0070C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= valeurs fondamentales</a:t>
            </a:r>
            <a:r>
              <a:rPr lang="fr-BE" sz="1100" b="1" dirty="0">
                <a:solidFill>
                  <a:srgbClr val="0070C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B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 de texte 22">
            <a:extLst>
              <a:ext uri="{FF2B5EF4-FFF2-40B4-BE49-F238E27FC236}">
                <a16:creationId xmlns:a16="http://schemas.microsoft.com/office/drawing/2014/main" id="{B15628C9-1A6C-914A-ACA3-88B0AA1F1EBE}"/>
              </a:ext>
            </a:extLst>
          </p:cNvPr>
          <p:cNvSpPr txBox="1"/>
          <p:nvPr/>
        </p:nvSpPr>
        <p:spPr>
          <a:xfrm>
            <a:off x="4312846" y="2027853"/>
            <a:ext cx="3399230" cy="3361727"/>
          </a:xfrm>
          <a:prstGeom prst="rect">
            <a:avLst/>
          </a:prstGeom>
          <a:solidFill>
            <a:schemeClr val="lt1"/>
          </a:solidFill>
          <a:ln w="6350">
            <a:solidFill>
              <a:srgbClr val="FFC000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fr-BE" sz="1000" b="1" dirty="0">
              <a:solidFill>
                <a:srgbClr val="FF9F00"/>
              </a:solidFill>
              <a:effectLst/>
              <a:latin typeface="Noteworthy Light" panose="02000400000000000000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fr-BE" sz="1000" b="1" dirty="0">
              <a:solidFill>
                <a:srgbClr val="FF9F00"/>
              </a:solidFill>
              <a:effectLst/>
              <a:latin typeface="Noteworthy Light" panose="02000400000000000000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BE" sz="2400" b="1" dirty="0">
                <a:solidFill>
                  <a:srgbClr val="FF9F0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Quoi ?</a:t>
            </a:r>
          </a:p>
          <a:p>
            <a:pPr algn="ctr">
              <a:spcAft>
                <a:spcPts val="0"/>
              </a:spcAft>
            </a:pPr>
            <a:r>
              <a:rPr lang="fr-BE" sz="2000" b="1" dirty="0">
                <a:solidFill>
                  <a:srgbClr val="FF9F0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BE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fr-BE" sz="2400" b="1" dirty="0">
                <a:solidFill>
                  <a:srgbClr val="FF9F0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= Vision :</a:t>
            </a:r>
            <a:endParaRPr lang="fr-BE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0"/>
              </a:lnSpc>
            </a:pPr>
            <a:r>
              <a:rPr lang="fr-BE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Objectifs stratégiques.</a:t>
            </a:r>
            <a:endParaRPr lang="fr-BE" sz="1000" b="1" dirty="0">
              <a:solidFill>
                <a:srgbClr val="FF9F00"/>
              </a:solidFill>
              <a:latin typeface="Noteworthy Light" panose="02000400000000000000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fr-BE" sz="2400" b="1" dirty="0">
                <a:solidFill>
                  <a:srgbClr val="FF9F0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= Appels :</a:t>
            </a:r>
            <a:endParaRPr lang="fr-BE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0"/>
              </a:lnSpc>
              <a:spcAft>
                <a:spcPts val="0"/>
              </a:spcAft>
            </a:pPr>
            <a:r>
              <a:rPr lang="fr-BE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Objectifs apostoliques</a:t>
            </a:r>
            <a:endParaRPr lang="fr-BE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BE" sz="2400" dirty="0"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BE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BE" sz="1100" dirty="0"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B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262205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C9496F5-13E3-3D47-A27E-C386272E5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C916152-CFCC-7B46-B256-05608433C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342" y="943766"/>
            <a:ext cx="2249042" cy="214681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E2EDFA1-5F0F-9C40-84E7-EBE26617D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950" y="3276490"/>
            <a:ext cx="3511835" cy="266048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D2D006B-38B7-3440-B83E-6DBF5A5A14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9592" y="3755174"/>
            <a:ext cx="1241584" cy="218179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8C7D4F5-B441-5347-B53A-9C7826C481B3}"/>
              </a:ext>
            </a:extLst>
          </p:cNvPr>
          <p:cNvSpPr txBox="1"/>
          <p:nvPr/>
        </p:nvSpPr>
        <p:spPr>
          <a:xfrm>
            <a:off x="9429750" y="6131281"/>
            <a:ext cx="21831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©ESDAC - Forum St Michel</a:t>
            </a:r>
          </a:p>
          <a:p>
            <a:r>
              <a:rPr lang="fr-FR" sz="1100" dirty="0"/>
              <a:t>Formation au discernement 2020</a:t>
            </a:r>
          </a:p>
        </p:txBody>
      </p:sp>
    </p:spTree>
    <p:extLst>
      <p:ext uri="{BB962C8B-B14F-4D97-AF65-F5344CB8AC3E}">
        <p14:creationId xmlns:p14="http://schemas.microsoft.com/office/powerpoint/2010/main" val="1697521576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C9496F5-13E3-3D47-A27E-C386272E5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58" y="2787"/>
            <a:ext cx="12192000" cy="708025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136E4C15-4CE4-7440-87F8-AF416E64E7D2}"/>
              </a:ext>
            </a:extLst>
          </p:cNvPr>
          <p:cNvSpPr/>
          <p:nvPr/>
        </p:nvSpPr>
        <p:spPr>
          <a:xfrm>
            <a:off x="3610576" y="2437021"/>
            <a:ext cx="5039426" cy="2943306"/>
          </a:xfrm>
          <a:prstGeom prst="ellipse">
            <a:avLst/>
          </a:prstGeom>
          <a:noFill/>
          <a:ln w="25400">
            <a:gradFill flip="none" rotWithShape="1">
              <a:gsLst>
                <a:gs pos="100000">
                  <a:srgbClr val="0067B5"/>
                </a:gs>
                <a:gs pos="0">
                  <a:schemeClr val="accent2">
                    <a:lumMod val="5000"/>
                    <a:lumOff val="95000"/>
                  </a:schemeClr>
                </a:gs>
                <a:gs pos="100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DF853D1-6F12-0849-A9E2-98E79325616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276" y="3128859"/>
            <a:ext cx="2948137" cy="1547119"/>
          </a:xfrm>
          <a:prstGeom prst="rect">
            <a:avLst/>
          </a:prstGeom>
        </p:spPr>
      </p:pic>
      <p:sp>
        <p:nvSpPr>
          <p:cNvPr id="15" name="Zone de texte 8">
            <a:extLst>
              <a:ext uri="{FF2B5EF4-FFF2-40B4-BE49-F238E27FC236}">
                <a16:creationId xmlns:a16="http://schemas.microsoft.com/office/drawing/2014/main" id="{F122CF31-47DB-9D44-A19E-AB9965B2A75B}"/>
              </a:ext>
            </a:extLst>
          </p:cNvPr>
          <p:cNvSpPr txBox="1"/>
          <p:nvPr/>
        </p:nvSpPr>
        <p:spPr>
          <a:xfrm>
            <a:off x="732762" y="3367846"/>
            <a:ext cx="3051448" cy="90873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nl-NL" sz="2800" b="1" spc="100" dirty="0" err="1">
                <a:solidFill>
                  <a:srgbClr val="FF7100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 (Corps CS)" panose="02020603050405020304" pitchFamily="18" charset="0"/>
              </a:rPr>
              <a:t>Elaboration</a:t>
            </a:r>
            <a:r>
              <a:rPr lang="nl-NL" sz="2800" b="1" spc="100" dirty="0">
                <a:solidFill>
                  <a:srgbClr val="FF7100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 (Corps CS)" panose="02020603050405020304" pitchFamily="18" charset="0"/>
              </a:rPr>
              <a:t> des </a:t>
            </a:r>
            <a:r>
              <a:rPr lang="nl-NL" sz="2800" b="1" spc="100" dirty="0" err="1">
                <a:solidFill>
                  <a:srgbClr val="FF7100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 (Corps CS)" panose="02020603050405020304" pitchFamily="18" charset="0"/>
              </a:rPr>
              <a:t>décisions</a:t>
            </a: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Zone de texte 8">
            <a:extLst>
              <a:ext uri="{FF2B5EF4-FFF2-40B4-BE49-F238E27FC236}">
                <a16:creationId xmlns:a16="http://schemas.microsoft.com/office/drawing/2014/main" id="{78714F22-952F-BB45-8B71-9A3C4E6C6B3F}"/>
              </a:ext>
            </a:extLst>
          </p:cNvPr>
          <p:cNvSpPr txBox="1"/>
          <p:nvPr/>
        </p:nvSpPr>
        <p:spPr>
          <a:xfrm>
            <a:off x="4494770" y="1869593"/>
            <a:ext cx="3051448" cy="53457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nl-NL" sz="2800" b="1" spc="100" dirty="0" err="1">
                <a:solidFill>
                  <a:srgbClr val="FF7100"/>
                </a:solidFill>
                <a:latin typeface="Noteworthy Light" panose="02000400000000000000" pitchFamily="2" charset="77"/>
                <a:ea typeface="Calibri" panose="020F0502020204030204" pitchFamily="34" charset="0"/>
                <a:cs typeface="Times New Roman (Corps CS)" panose="02020603050405020304" pitchFamily="18" charset="0"/>
              </a:rPr>
              <a:t>D</a:t>
            </a:r>
            <a:r>
              <a:rPr lang="nl-NL" sz="2800" b="1" spc="100" dirty="0" err="1">
                <a:solidFill>
                  <a:srgbClr val="FF7100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 (Corps CS)" panose="02020603050405020304" pitchFamily="18" charset="0"/>
              </a:rPr>
              <a:t>écision</a:t>
            </a: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Zone de texte 8">
            <a:extLst>
              <a:ext uri="{FF2B5EF4-FFF2-40B4-BE49-F238E27FC236}">
                <a16:creationId xmlns:a16="http://schemas.microsoft.com/office/drawing/2014/main" id="{B32E80C7-B002-6C47-B909-4C238CDB1BCF}"/>
              </a:ext>
            </a:extLst>
          </p:cNvPr>
          <p:cNvSpPr txBox="1"/>
          <p:nvPr/>
        </p:nvSpPr>
        <p:spPr>
          <a:xfrm>
            <a:off x="8476368" y="3635132"/>
            <a:ext cx="3051448" cy="53457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nl-NL" sz="2800" b="1" spc="100" dirty="0">
                <a:solidFill>
                  <a:srgbClr val="FF7100"/>
                </a:solidFill>
                <a:latin typeface="Noteworthy Light" panose="02000400000000000000" pitchFamily="2" charset="77"/>
                <a:ea typeface="Calibri" panose="020F0502020204030204" pitchFamily="34" charset="0"/>
                <a:cs typeface="Times New Roman (Corps CS)" panose="02020603050405020304" pitchFamily="18" charset="0"/>
              </a:rPr>
              <a:t>Action</a:t>
            </a: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Zone de texte 8">
            <a:extLst>
              <a:ext uri="{FF2B5EF4-FFF2-40B4-BE49-F238E27FC236}">
                <a16:creationId xmlns:a16="http://schemas.microsoft.com/office/drawing/2014/main" id="{9C2B26E2-22FF-8347-9547-D0BD5D731483}"/>
              </a:ext>
            </a:extLst>
          </p:cNvPr>
          <p:cNvSpPr txBox="1"/>
          <p:nvPr/>
        </p:nvSpPr>
        <p:spPr>
          <a:xfrm>
            <a:off x="4604565" y="5921805"/>
            <a:ext cx="3051448" cy="53457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nl-NL" sz="2800" b="1" spc="100" dirty="0">
                <a:solidFill>
                  <a:srgbClr val="FF7100"/>
                </a:solidFill>
                <a:latin typeface="Noteworthy Light" panose="02000400000000000000" pitchFamily="2" charset="77"/>
                <a:ea typeface="Calibri" panose="020F0502020204030204" pitchFamily="34" charset="0"/>
                <a:cs typeface="Times New Roman (Corps CS)" panose="02020603050405020304" pitchFamily="18" charset="0"/>
              </a:rPr>
              <a:t>Evaluation</a:t>
            </a: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Zone de texte 8">
            <a:extLst>
              <a:ext uri="{FF2B5EF4-FFF2-40B4-BE49-F238E27FC236}">
                <a16:creationId xmlns:a16="http://schemas.microsoft.com/office/drawing/2014/main" id="{A8FFE2A3-18E3-AB42-ACA7-014283C23B10}"/>
              </a:ext>
            </a:extLst>
          </p:cNvPr>
          <p:cNvSpPr txBox="1"/>
          <p:nvPr/>
        </p:nvSpPr>
        <p:spPr>
          <a:xfrm>
            <a:off x="1912103" y="761276"/>
            <a:ext cx="8483922" cy="53457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nl-NL" sz="2800" b="1" spc="100" dirty="0">
                <a:solidFill>
                  <a:srgbClr val="FF7100"/>
                </a:solidFill>
                <a:latin typeface="Noteworthy Light" panose="02000400000000000000" pitchFamily="2" charset="77"/>
                <a:ea typeface="Calibri" panose="020F0502020204030204" pitchFamily="34" charset="0"/>
                <a:cs typeface="Times New Roman (Corps CS)" panose="02020603050405020304" pitchFamily="18" charset="0"/>
              </a:rPr>
              <a:t>Le </a:t>
            </a:r>
            <a:r>
              <a:rPr lang="nl-NL" sz="2800" b="1" spc="100" dirty="0" err="1">
                <a:solidFill>
                  <a:srgbClr val="FF7100"/>
                </a:solidFill>
                <a:latin typeface="Noteworthy Light" panose="02000400000000000000" pitchFamily="2" charset="77"/>
                <a:ea typeface="Calibri" panose="020F0502020204030204" pitchFamily="34" charset="0"/>
                <a:cs typeface="Times New Roman (Corps CS)" panose="02020603050405020304" pitchFamily="18" charset="0"/>
              </a:rPr>
              <a:t>cycle</a:t>
            </a:r>
            <a:r>
              <a:rPr lang="nl-NL" sz="2800" b="1" spc="100" dirty="0">
                <a:solidFill>
                  <a:srgbClr val="FF7100"/>
                </a:solidFill>
                <a:latin typeface="Noteworthy Light" panose="02000400000000000000" pitchFamily="2" charset="77"/>
                <a:ea typeface="Calibri" panose="020F0502020204030204" pitchFamily="34" charset="0"/>
                <a:cs typeface="Times New Roman (Corps CS)" panose="02020603050405020304" pitchFamily="18" charset="0"/>
              </a:rPr>
              <a:t> du POUVOIR et de </a:t>
            </a:r>
            <a:r>
              <a:rPr lang="nl-NL" sz="2800" b="1" spc="100" dirty="0" err="1">
                <a:solidFill>
                  <a:srgbClr val="FF7100"/>
                </a:solidFill>
                <a:latin typeface="Noteworthy Light" panose="02000400000000000000" pitchFamily="2" charset="77"/>
                <a:ea typeface="Calibri" panose="020F0502020204030204" pitchFamily="34" charset="0"/>
                <a:cs typeface="Times New Roman (Corps CS)" panose="02020603050405020304" pitchFamily="18" charset="0"/>
              </a:rPr>
              <a:t>l’ENERGIE</a:t>
            </a: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C3BAC91-65D6-2741-BEF2-4CE91F6E8E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11500"/>
                    </a14:imgEffect>
                    <a14:imgEffect>
                      <a14:saturation sat="8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6218" y="2477709"/>
            <a:ext cx="469981" cy="453196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23542F3-D7E6-E341-A5AD-842C74E9E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11500"/>
                    </a14:imgEffect>
                    <a14:imgEffect>
                      <a14:saturation sat="8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511604">
            <a:off x="4103503" y="4633774"/>
            <a:ext cx="469981" cy="453196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E622F64-E762-054E-B095-26DBED25E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11500"/>
                    </a14:imgEffect>
                    <a14:imgEffect>
                      <a14:saturation sat="8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6313733">
            <a:off x="7811400" y="4608097"/>
            <a:ext cx="469981" cy="453196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D79C380-46A2-D541-8497-9107C5D85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11500"/>
                    </a14:imgEffect>
                    <a14:imgEffect>
                      <a14:saturation sat="8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481128">
            <a:off x="4274070" y="2522605"/>
            <a:ext cx="469981" cy="453196"/>
          </a:xfrm>
          <a:prstGeom prst="rect">
            <a:avLst/>
          </a:prstGeom>
          <a:effectLst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3506471285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BA31270-4900-C14A-B5B7-7BD9AA9F3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24726667-F6BA-8F45-ACEE-840E5DA0A1D2}"/>
              </a:ext>
            </a:extLst>
          </p:cNvPr>
          <p:cNvSpPr txBox="1"/>
          <p:nvPr/>
        </p:nvSpPr>
        <p:spPr>
          <a:xfrm>
            <a:off x="316231" y="421000"/>
            <a:ext cx="75055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b="1" dirty="0">
                <a:latin typeface="Noteworthy Light" panose="02000400000000000000" pitchFamily="2" charset="77"/>
                <a:ea typeface="Noteworthy Light" panose="02000400000000000000" pitchFamily="2" charset="77"/>
              </a:rPr>
              <a:t>Les trois niveaux de conversation spirituelle, </a:t>
            </a:r>
          </a:p>
          <a:p>
            <a:pPr algn="ctr"/>
            <a:r>
              <a:rPr lang="fr-BE" sz="2400" dirty="0">
                <a:latin typeface="Noteworthy Light" panose="02000400000000000000" pitchFamily="2" charset="77"/>
                <a:ea typeface="Noteworthy Light" panose="02000400000000000000" pitchFamily="2" charset="77"/>
              </a:rPr>
              <a:t>du plus fondamental au plus concret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3F9E74B-B7DB-694C-A326-8600A6E39B86}"/>
              </a:ext>
            </a:extLst>
          </p:cNvPr>
          <p:cNvSpPr txBox="1"/>
          <p:nvPr/>
        </p:nvSpPr>
        <p:spPr>
          <a:xfrm>
            <a:off x="4941868" y="2010255"/>
            <a:ext cx="639052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3600" dirty="0"/>
          </a:p>
          <a:p>
            <a:r>
              <a:rPr lang="fr-BE" sz="3200" b="1" dirty="0">
                <a:solidFill>
                  <a:srgbClr val="2FAA00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3. COMMENT</a:t>
            </a:r>
            <a:r>
              <a:rPr lang="fr-BE" sz="3200" b="1" dirty="0"/>
              <a:t> répondre ?</a:t>
            </a:r>
            <a:endParaRPr lang="fr-FR" sz="3200" dirty="0"/>
          </a:p>
          <a:p>
            <a:endParaRPr lang="fr-FR" sz="4400" dirty="0"/>
          </a:p>
          <a:p>
            <a:r>
              <a:rPr lang="fr-BE" sz="3200" b="1" dirty="0">
                <a:solidFill>
                  <a:srgbClr val="F39B0B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2. A  QUOI  </a:t>
            </a:r>
            <a:r>
              <a:rPr lang="fr-BE" sz="3200" b="1" dirty="0"/>
              <a:t>sommes-nous appelés ?</a:t>
            </a:r>
          </a:p>
          <a:p>
            <a:r>
              <a:rPr lang="fr-BE" sz="4400" b="1" dirty="0"/>
              <a:t>  </a:t>
            </a:r>
          </a:p>
          <a:p>
            <a:r>
              <a:rPr lang="fr-BE" sz="3200" b="1" dirty="0">
                <a:solidFill>
                  <a:srgbClr val="1D5CF7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1. QUI </a:t>
            </a:r>
            <a:r>
              <a:rPr lang="fr-BE" sz="3200" b="1" dirty="0"/>
              <a:t> sommes-nous ?</a:t>
            </a:r>
          </a:p>
          <a:p>
            <a:r>
              <a:rPr lang="fr-BE" sz="3200" b="1" dirty="0"/>
              <a:t>		</a:t>
            </a:r>
            <a:r>
              <a:rPr lang="fr-BE" sz="2400" b="1" dirty="0"/>
              <a:t>  	</a:t>
            </a:r>
            <a:endParaRPr lang="fr-BE" sz="2400" dirty="0">
              <a:effectLst/>
              <a:latin typeface="Noteworthy Light" panose="02000400000000000000" pitchFamily="2" charset="77"/>
              <a:ea typeface="Noteworthy Light" panose="02000400000000000000" pitchFamily="2" charset="77"/>
            </a:endParaRPr>
          </a:p>
          <a:p>
            <a:endParaRPr lang="fr-BE" sz="3200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B7009B75-5B43-CA40-8821-A140FCFEB88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000">
            <a:off x="1837589" y="2070023"/>
            <a:ext cx="1980081" cy="4044178"/>
          </a:xfrm>
          <a:prstGeom prst="rect">
            <a:avLst/>
          </a:prstGeom>
        </p:spPr>
      </p:pic>
      <p:cxnSp>
        <p:nvCxnSpPr>
          <p:cNvPr id="25" name="Line 11">
            <a:extLst>
              <a:ext uri="{FF2B5EF4-FFF2-40B4-BE49-F238E27FC236}">
                <a16:creationId xmlns:a16="http://schemas.microsoft.com/office/drawing/2014/main" id="{1D358E01-487F-834A-BBD1-A14CC5F365B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931199" y="2053052"/>
            <a:ext cx="0" cy="352581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WordArt 12">
            <a:extLst>
              <a:ext uri="{FF2B5EF4-FFF2-40B4-BE49-F238E27FC236}">
                <a16:creationId xmlns:a16="http://schemas.microsoft.com/office/drawing/2014/main" id="{DC5F5584-FA3F-F746-8D3C-27097763FC60}"/>
              </a:ext>
            </a:extLst>
          </p:cNvPr>
          <p:cNvSpPr txBox="1">
            <a:spLocks noChangeArrowheads="1" noChangeShapeType="1" noTextEdit="1"/>
          </p:cNvSpPr>
          <p:nvPr/>
        </p:nvSpPr>
        <p:spPr bwMode="auto">
          <a:xfrm rot="16200000">
            <a:off x="-150631" y="3643844"/>
            <a:ext cx="2991734" cy="389061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vert="horz" wrap="square" numCol="1" fromWordArt="1">
            <a:prstTxWarp prst="textPlain">
              <a:avLst>
                <a:gd name="adj" fmla="val 50000"/>
              </a:avLst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fr-BE" sz="1200" b="1" spc="100" dirty="0">
                <a:ln w="9525" cap="flat" cmpd="sng" algn="ctr">
                  <a:solidFill>
                    <a:srgbClr val="000000"/>
                  </a:solidFill>
                  <a:prstDash val="solid"/>
                  <a:round/>
                </a:ln>
                <a:solidFill>
                  <a:srgbClr val="000000"/>
                </a:solidFill>
                <a:effectLst/>
                <a:latin typeface="Noteworthy Light" panose="02000400000000000000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incarnation</a:t>
            </a:r>
            <a:endParaRPr lang="fr-BE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FEB841A-4609-774B-BA2B-B6B02DACA9D2}"/>
              </a:ext>
            </a:extLst>
          </p:cNvPr>
          <p:cNvSpPr txBox="1"/>
          <p:nvPr/>
        </p:nvSpPr>
        <p:spPr>
          <a:xfrm>
            <a:off x="1453451" y="1683720"/>
            <a:ext cx="955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latin typeface="Noteworthy Light" panose="02000400000000000000" pitchFamily="2" charset="77"/>
                <a:ea typeface="Noteworthy Light" panose="02000400000000000000" pitchFamily="2" charset="77"/>
              </a:rPr>
              <a:t>Moyens</a:t>
            </a:r>
            <a:endParaRPr lang="fr-BE" dirty="0">
              <a:latin typeface="Noteworthy Light" panose="02000400000000000000" pitchFamily="2" charset="77"/>
              <a:ea typeface="Noteworthy Light" panose="02000400000000000000" pitchFamily="2" charset="77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C65EECE-9D14-2F40-B937-CFA15E29530D}"/>
              </a:ext>
            </a:extLst>
          </p:cNvPr>
          <p:cNvSpPr txBox="1"/>
          <p:nvPr/>
        </p:nvSpPr>
        <p:spPr>
          <a:xfrm>
            <a:off x="1674668" y="5684074"/>
            <a:ext cx="734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>
                <a:latin typeface="Noteworthy Light" panose="02000400000000000000" pitchFamily="2" charset="77"/>
                <a:ea typeface="Noteworthy Light" panose="02000400000000000000" pitchFamily="2" charset="77"/>
              </a:rPr>
              <a:t>Fin</a:t>
            </a:r>
            <a:endParaRPr lang="fr-BE" dirty="0">
              <a:latin typeface="Noteworthy Light" panose="02000400000000000000" pitchFamily="2" charset="77"/>
              <a:ea typeface="Noteworthy Light" panose="020004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6091518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C2B2FFB-87D2-D54D-A51F-129764FFE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822EB1B-BB43-774B-AF6A-0DE033868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9496F5-13E3-3D47-A27E-C386272E5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3BF52E-8989-F24A-A6DF-98A46921D54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71096" y="1524590"/>
            <a:ext cx="4990782" cy="4777449"/>
          </a:xfrm>
          <a:prstGeom prst="rect">
            <a:avLst/>
          </a:prstGeom>
        </p:spPr>
      </p:pic>
      <p:sp>
        <p:nvSpPr>
          <p:cNvPr id="8" name="Zone de texte 18">
            <a:extLst>
              <a:ext uri="{FF2B5EF4-FFF2-40B4-BE49-F238E27FC236}">
                <a16:creationId xmlns:a16="http://schemas.microsoft.com/office/drawing/2014/main" id="{851A9AC8-6107-E144-89FD-E767E55D173B}"/>
              </a:ext>
            </a:extLst>
          </p:cNvPr>
          <p:cNvSpPr txBox="1"/>
          <p:nvPr/>
        </p:nvSpPr>
        <p:spPr>
          <a:xfrm rot="5400000">
            <a:off x="6575025" y="3775546"/>
            <a:ext cx="2692141" cy="62802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400" b="1" dirty="0" err="1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Comment</a:t>
            </a:r>
            <a:r>
              <a:rPr lang="nl-NL" sz="2400" b="1" dirty="0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nl-NL" sz="2400" b="1" dirty="0" err="1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répondre</a:t>
            </a:r>
            <a:r>
              <a:rPr lang="nl-NL" sz="2400" b="1" dirty="0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  <a:endParaRPr lang="fr-B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one de texte 17">
            <a:extLst>
              <a:ext uri="{FF2B5EF4-FFF2-40B4-BE49-F238E27FC236}">
                <a16:creationId xmlns:a16="http://schemas.microsoft.com/office/drawing/2014/main" id="{E80CEDDB-76A4-EB44-8212-1466F3B47C79}"/>
              </a:ext>
            </a:extLst>
          </p:cNvPr>
          <p:cNvSpPr txBox="1"/>
          <p:nvPr/>
        </p:nvSpPr>
        <p:spPr>
          <a:xfrm rot="2328611">
            <a:off x="3982320" y="5095473"/>
            <a:ext cx="2785197" cy="995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nl-NL" sz="2400" b="1" dirty="0" err="1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Qui</a:t>
            </a:r>
            <a:r>
              <a:rPr lang="nl-NL" sz="2400" b="1" dirty="0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400" b="1" dirty="0" err="1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sommes-nous</a:t>
            </a:r>
            <a:r>
              <a:rPr lang="nl-NL" sz="2400" b="1" dirty="0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fr-B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Zone de texte 19">
            <a:extLst>
              <a:ext uri="{FF2B5EF4-FFF2-40B4-BE49-F238E27FC236}">
                <a16:creationId xmlns:a16="http://schemas.microsoft.com/office/drawing/2014/main" id="{5826BC97-0A94-1743-B4E7-BA92757F57DB}"/>
              </a:ext>
            </a:extLst>
          </p:cNvPr>
          <p:cNvSpPr txBox="1"/>
          <p:nvPr/>
        </p:nvSpPr>
        <p:spPr>
          <a:xfrm rot="20188794">
            <a:off x="4249704" y="2182664"/>
            <a:ext cx="3187605" cy="97720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BE" sz="2400" b="1" dirty="0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 quoi sommes-nous</a:t>
            </a:r>
            <a:endParaRPr lang="fr-B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BE" sz="2400" b="1" dirty="0">
                <a:solidFill>
                  <a:srgbClr val="FFFFFF"/>
                </a:solidFill>
                <a:effectLst/>
                <a:latin typeface="Noteworthy Light" panose="02000400000000000000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appelés?</a:t>
            </a:r>
            <a:endParaRPr lang="fr-B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5BFB969-B6E2-F34E-BBD1-3498642D5DBD}"/>
              </a:ext>
            </a:extLst>
          </p:cNvPr>
          <p:cNvSpPr txBox="1"/>
          <p:nvPr/>
        </p:nvSpPr>
        <p:spPr>
          <a:xfrm>
            <a:off x="316231" y="534418"/>
            <a:ext cx="6554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solidFill>
                  <a:srgbClr val="1D5CF7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Ces trois </a:t>
            </a:r>
            <a:r>
              <a:rPr lang="fr-BE" sz="4000" b="1" dirty="0">
                <a:solidFill>
                  <a:srgbClr val="F39B0B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niveaux </a:t>
            </a:r>
            <a:r>
              <a:rPr lang="fr-BE" sz="4000" b="1" dirty="0">
                <a:solidFill>
                  <a:srgbClr val="2FAA00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interagissent</a:t>
            </a:r>
            <a:r>
              <a:rPr lang="fr-BE" sz="4000" b="1" dirty="0">
                <a:latin typeface="Noteworthy Light" panose="02000400000000000000" pitchFamily="2" charset="77"/>
                <a:ea typeface="Noteworthy Light" panose="02000400000000000000" pitchFamily="2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4832473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64BA321-7FD3-F44C-A6BD-BC14210AF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EAB504F-413C-2547-88C7-7E0950BA7359}"/>
              </a:ext>
            </a:extLst>
          </p:cNvPr>
          <p:cNvSpPr txBox="1"/>
          <p:nvPr/>
        </p:nvSpPr>
        <p:spPr>
          <a:xfrm>
            <a:off x="316230" y="698805"/>
            <a:ext cx="9935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latin typeface="Noteworthy Light" panose="02000400000000000000" pitchFamily="2" charset="77"/>
                <a:ea typeface="Noteworthy Light" panose="02000400000000000000" pitchFamily="2" charset="77"/>
              </a:rPr>
              <a:t>Commençons par le discernement individuel …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1B3AD09-8A35-454B-AF53-B622B6624C5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87839" y="1726270"/>
            <a:ext cx="2160000" cy="216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8761ECC-0394-3944-A68B-5787FAC9CD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1231"/>
          <a:stretch/>
        </p:blipFill>
        <p:spPr>
          <a:xfrm>
            <a:off x="3567422" y="2017720"/>
            <a:ext cx="1296256" cy="130003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3755665-ABF4-F340-B399-8C2937AB292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419"/>
          <a:stretch/>
        </p:blipFill>
        <p:spPr>
          <a:xfrm>
            <a:off x="2905873" y="2711625"/>
            <a:ext cx="1450369" cy="372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3985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22EB1B-BB43-774B-AF6A-0DE033868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9496F5-13E3-3D47-A27E-C386272E5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A23D883-D602-B648-9ABB-E83BDE9A97D8}"/>
              </a:ext>
            </a:extLst>
          </p:cNvPr>
          <p:cNvSpPr txBox="1"/>
          <p:nvPr/>
        </p:nvSpPr>
        <p:spPr>
          <a:xfrm>
            <a:off x="677561" y="784483"/>
            <a:ext cx="102821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BE" sz="3200" b="1" dirty="0">
                <a:solidFill>
                  <a:srgbClr val="1D5CF7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Qui suis-je ?</a:t>
            </a:r>
          </a:p>
          <a:p>
            <a:endParaRPr lang="fr-BE" sz="2000" b="1" dirty="0">
              <a:solidFill>
                <a:srgbClr val="1D5CF7"/>
              </a:solidFill>
              <a:latin typeface="Noteworthy Light" panose="02000400000000000000" pitchFamily="2" charset="77"/>
              <a:ea typeface="Noteworthy Light" panose="02000400000000000000" pitchFamily="2" charset="77"/>
            </a:endParaRPr>
          </a:p>
          <a:p>
            <a:r>
              <a:rPr lang="fr-BE" sz="2400" b="1" dirty="0">
                <a:solidFill>
                  <a:srgbClr val="1D5CF7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C'est le niveau le plus profond</a:t>
            </a:r>
            <a:r>
              <a:rPr lang="fr-BE" sz="2400" b="1" dirty="0">
                <a:latin typeface="Noteworthy Light" panose="02000400000000000000" pitchFamily="2" charset="77"/>
                <a:ea typeface="Noteworthy Light" panose="02000400000000000000" pitchFamily="2" charset="77"/>
              </a:rPr>
              <a:t>.</a:t>
            </a:r>
            <a:r>
              <a:rPr lang="fr-BE" sz="2400" b="1" dirty="0"/>
              <a:t> </a:t>
            </a:r>
            <a:r>
              <a:rPr lang="fr-BE" sz="2400" dirty="0"/>
              <a:t> </a:t>
            </a:r>
            <a:r>
              <a:rPr lang="fr-BE" sz="2400" dirty="0">
                <a:latin typeface="Noteworthy Light" panose="02000400000000000000" pitchFamily="2" charset="77"/>
                <a:ea typeface="Noteworthy Light" panose="02000400000000000000" pitchFamily="2" charset="77"/>
              </a:rPr>
              <a:t>J’aspire à être davantage « moi », </a:t>
            </a:r>
          </a:p>
          <a:p>
            <a:r>
              <a:rPr lang="fr-BE" sz="2400" dirty="0"/>
              <a:t>différent de toi, mais relié à toi, à tous, et en particulier aux plus souffrants. </a:t>
            </a:r>
            <a:r>
              <a:rPr lang="fr-BE" sz="3200" dirty="0">
                <a:effectLst/>
              </a:rPr>
              <a:t> </a:t>
            </a:r>
            <a:r>
              <a:rPr lang="fr-BE" sz="3200" dirty="0">
                <a:solidFill>
                  <a:srgbClr val="1D5CF7"/>
                </a:solidFill>
                <a:effectLst/>
                <a:ea typeface="Noteworthy Light" panose="02000400000000000000" pitchFamily="2" charset="77"/>
              </a:rPr>
              <a:t> </a:t>
            </a:r>
            <a:endParaRPr lang="fr-FR" sz="3200" dirty="0">
              <a:solidFill>
                <a:srgbClr val="1D5CF7"/>
              </a:solidFill>
              <a:ea typeface="Noteworthy Light" panose="02000400000000000000" pitchFamily="2" charset="77"/>
            </a:endParaRP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D1F60C98-8717-C545-8A32-339634A9E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00800" y="2969244"/>
            <a:ext cx="4347391" cy="3587653"/>
          </a:xfrm>
        </p:spPr>
      </p:pic>
    </p:spTree>
    <p:extLst>
      <p:ext uri="{BB962C8B-B14F-4D97-AF65-F5344CB8AC3E}">
        <p14:creationId xmlns:p14="http://schemas.microsoft.com/office/powerpoint/2010/main" val="2867567876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8C9496F5-13E3-3D47-A27E-C386272E5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A23D883-D602-B648-9ABB-E83BDE9A97D8}"/>
              </a:ext>
            </a:extLst>
          </p:cNvPr>
          <p:cNvSpPr txBox="1"/>
          <p:nvPr/>
        </p:nvSpPr>
        <p:spPr>
          <a:xfrm>
            <a:off x="769721" y="618784"/>
            <a:ext cx="915841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dirty="0">
                <a:solidFill>
                  <a:srgbClr val="F39B0B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2. A quoi suis-je </a:t>
            </a:r>
            <a:r>
              <a:rPr lang="fr-BE" sz="3200" b="1" dirty="0" err="1">
                <a:solidFill>
                  <a:srgbClr val="F39B0B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appelé-e</a:t>
            </a:r>
            <a:r>
              <a:rPr lang="fr-BE" sz="3200" b="1" dirty="0">
                <a:solidFill>
                  <a:srgbClr val="F39B0B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 ?</a:t>
            </a:r>
          </a:p>
          <a:p>
            <a:endParaRPr lang="fr-BE" sz="2000" b="1" dirty="0">
              <a:solidFill>
                <a:srgbClr val="F39B0B"/>
              </a:solidFill>
            </a:endParaRPr>
          </a:p>
          <a:p>
            <a:r>
              <a:rPr lang="fr-BE" sz="2400" b="1" dirty="0">
                <a:solidFill>
                  <a:srgbClr val="F39B0B"/>
                </a:solidFill>
              </a:rPr>
              <a:t>= </a:t>
            </a:r>
            <a:r>
              <a:rPr lang="fr-BE" sz="2400" dirty="0">
                <a:solidFill>
                  <a:srgbClr val="F39B0B"/>
                </a:solidFill>
              </a:rPr>
              <a:t> </a:t>
            </a:r>
            <a:r>
              <a:rPr lang="fr-BE" sz="2400" b="1" dirty="0">
                <a:solidFill>
                  <a:srgbClr val="F39B0B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Quels sont</a:t>
            </a:r>
            <a:r>
              <a:rPr lang="fr-BE" sz="2400" b="1" dirty="0">
                <a:solidFill>
                  <a:srgbClr val="F39B0B"/>
                </a:solidFill>
              </a:rPr>
              <a:t> </a:t>
            </a:r>
            <a:r>
              <a:rPr lang="fr-BE" sz="2400" b="1" dirty="0">
                <a:solidFill>
                  <a:srgbClr val="F39B0B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mes désirs profonds</a:t>
            </a:r>
            <a:r>
              <a:rPr lang="fr-BE" sz="2400" b="1" dirty="0">
                <a:solidFill>
                  <a:schemeClr val="accent2"/>
                </a:solidFill>
              </a:rPr>
              <a:t>,</a:t>
            </a:r>
            <a:r>
              <a:rPr lang="fr-BE" sz="2400" b="1" dirty="0"/>
              <a:t> mes aspirations les plus grandes, mes rêves les plus fous ?</a:t>
            </a:r>
            <a:r>
              <a:rPr lang="fr-BE" dirty="0"/>
              <a:t> </a:t>
            </a:r>
            <a:endParaRPr lang="fr-FR" sz="3200" dirty="0">
              <a:solidFill>
                <a:srgbClr val="1D5CF7"/>
              </a:solidFill>
              <a:ea typeface="Noteworthy Light" panose="02000400000000000000" pitchFamily="2" charset="77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84DBAD6-31E6-A947-A735-41EDB80FF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0114" y="2487634"/>
            <a:ext cx="4210124" cy="39967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D2412CD-CC06-EF47-A916-29B92681A5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2527" y="4423982"/>
            <a:ext cx="1508288" cy="12459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DEACB39-9B4F-B940-89FB-C29F34CE3E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2160" y="4625091"/>
            <a:ext cx="873013" cy="87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72504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22EB1B-BB43-774B-AF6A-0DE033868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9496F5-13E3-3D47-A27E-C386272E5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A23D883-D602-B648-9ABB-E83BDE9A97D8}"/>
              </a:ext>
            </a:extLst>
          </p:cNvPr>
          <p:cNvSpPr txBox="1"/>
          <p:nvPr/>
        </p:nvSpPr>
        <p:spPr>
          <a:xfrm>
            <a:off x="852614" y="625296"/>
            <a:ext cx="7599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dirty="0">
                <a:solidFill>
                  <a:srgbClr val="2FAA00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3. Comment répondre ?</a:t>
            </a:r>
          </a:p>
          <a:p>
            <a:endParaRPr lang="fr-BE" sz="1600" b="1" dirty="0">
              <a:solidFill>
                <a:srgbClr val="1D5CF7"/>
              </a:solidFill>
              <a:latin typeface="Noteworthy Light" panose="02000400000000000000" pitchFamily="2" charset="77"/>
              <a:ea typeface="Noteworthy Light" panose="02000400000000000000" pitchFamily="2" charset="77"/>
            </a:endParaRPr>
          </a:p>
          <a:p>
            <a:r>
              <a:rPr lang="fr-BE" sz="2400" b="1" dirty="0"/>
              <a:t>= </a:t>
            </a:r>
            <a:r>
              <a:rPr lang="fr-BE" sz="2400" b="1" dirty="0">
                <a:solidFill>
                  <a:srgbClr val="2FAA00"/>
                </a:solidFill>
                <a:latin typeface="Noteworthy Light" panose="02000400000000000000" pitchFamily="2" charset="77"/>
                <a:ea typeface="Noteworthy Light" panose="02000400000000000000" pitchFamily="2" charset="77"/>
              </a:rPr>
              <a:t>Quels moyens concrets</a:t>
            </a:r>
            <a:r>
              <a:rPr lang="fr-BE" sz="2400" b="1" dirty="0">
                <a:solidFill>
                  <a:srgbClr val="2FAA00"/>
                </a:solidFill>
              </a:rPr>
              <a:t>, </a:t>
            </a:r>
            <a:r>
              <a:rPr lang="fr-BE" sz="2400" dirty="0">
                <a:ea typeface="Noteworthy Light" panose="02000400000000000000" pitchFamily="2" charset="77"/>
              </a:rPr>
              <a:t>quelles stratégies utiliser </a:t>
            </a:r>
          </a:p>
          <a:p>
            <a:r>
              <a:rPr lang="fr-BE" sz="2400" dirty="0"/>
              <a:t>pour répondre à cet appel ? </a:t>
            </a:r>
            <a:r>
              <a:rPr lang="fr-BE" sz="2400" dirty="0">
                <a:effectLst/>
              </a:rPr>
              <a:t> </a:t>
            </a:r>
            <a:r>
              <a:rPr lang="fr-BE" sz="2400" dirty="0"/>
              <a:t> </a:t>
            </a:r>
            <a:r>
              <a:rPr lang="fr-BE" sz="2400" dirty="0">
                <a:effectLst/>
              </a:rPr>
              <a:t> </a:t>
            </a:r>
            <a:r>
              <a:rPr lang="fr-BE" sz="2400" dirty="0">
                <a:solidFill>
                  <a:srgbClr val="1D5CF7"/>
                </a:solidFill>
                <a:effectLst/>
                <a:ea typeface="Noteworthy Light" panose="02000400000000000000" pitchFamily="2" charset="77"/>
              </a:rPr>
              <a:t> </a:t>
            </a:r>
            <a:endParaRPr lang="fr-FR" sz="2400" dirty="0">
              <a:solidFill>
                <a:srgbClr val="1D5CF7"/>
              </a:solidFill>
              <a:ea typeface="Noteworthy Light" panose="02000400000000000000" pitchFamily="2" charset="77"/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97ABE7E2-7B12-B446-BD80-7DC12B1B3C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005591" y="679031"/>
            <a:ext cx="3199399" cy="5722188"/>
          </a:xfrm>
        </p:spPr>
      </p:pic>
    </p:spTree>
    <p:extLst>
      <p:ext uri="{BB962C8B-B14F-4D97-AF65-F5344CB8AC3E}">
        <p14:creationId xmlns:p14="http://schemas.microsoft.com/office/powerpoint/2010/main" val="1548031054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22EB1B-BB43-774B-AF6A-0DE033868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D47688EA-1346-4B48-A4C7-BFB1408B6C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2921794"/>
            <a:ext cx="3048000" cy="2159000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C9496F5-13E3-3D47-A27E-C386272E5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8025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CDEA73-4689-E44B-ACF2-48CDC73FB1F1}"/>
              </a:ext>
            </a:extLst>
          </p:cNvPr>
          <p:cNvSpPr txBox="1"/>
          <p:nvPr/>
        </p:nvSpPr>
        <p:spPr>
          <a:xfrm>
            <a:off x="460363" y="441572"/>
            <a:ext cx="9192369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BE" sz="3600" b="1" dirty="0">
                <a:latin typeface="Noteworthy Light" panose="02000400000000000000" pitchFamily="2" charset="77"/>
                <a:ea typeface="Noteworthy Light" panose="02000400000000000000" pitchFamily="2" charset="77"/>
              </a:rPr>
              <a:t>Comment passer de plusieurs « Je » au « Nous » ?</a:t>
            </a:r>
            <a:endParaRPr lang="fr-FR" sz="3600" b="1" dirty="0">
              <a:latin typeface="Noteworthy Light" panose="02000400000000000000" pitchFamily="2" charset="77"/>
              <a:ea typeface="Noteworthy Light" panose="02000400000000000000" pitchFamily="2" charset="77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630B500-A7AE-1948-89A0-014B782A1B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975" y="2829345"/>
            <a:ext cx="2806700" cy="36576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0A25ECC-7969-5B42-A303-59CE6BBC3C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3373" y="2480993"/>
            <a:ext cx="1574800" cy="37338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566767F-3C48-D649-BA67-3B4C74E38B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9104" y="3147858"/>
            <a:ext cx="1451796" cy="306641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8476433-B0FC-D447-80B0-52DE418B12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2732" y="3344069"/>
            <a:ext cx="1346200" cy="28702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7A2D520-D303-4A4A-B6DB-24DCFE4B5765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79970" y="2063552"/>
            <a:ext cx="1080000" cy="1080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D04DB14A-71AC-7349-BAAF-09DBA7199C50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14148" y="3332343"/>
            <a:ext cx="1080000" cy="1080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14FDC961-DB0F-5942-9FC7-147DA4E50C2E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05582" y="1591489"/>
            <a:ext cx="1080000" cy="108000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19B8F9C-69D8-F243-AA01-4227D2CAC046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040481" y="2480993"/>
            <a:ext cx="1080000" cy="1080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1D7CB15-5A57-6842-A8C8-57C60837AB32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73675" y="200261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27899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4649</TotalTime>
  <Words>450</Words>
  <Application>Microsoft Macintosh PowerPoint</Application>
  <PresentationFormat>Grand écran</PresentationFormat>
  <Paragraphs>92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Noteworthy Light</vt:lpstr>
      <vt:lpstr>Times New Roman</vt:lpstr>
      <vt:lpstr>Times New Roman (Corps CS)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Cécile Gillet</dc:creator>
  <cp:lastModifiedBy>Cécile Gillet</cp:lastModifiedBy>
  <cp:revision>60</cp:revision>
  <dcterms:created xsi:type="dcterms:W3CDTF">2020-10-09T18:20:09Z</dcterms:created>
  <dcterms:modified xsi:type="dcterms:W3CDTF">2020-10-27T08:45:09Z</dcterms:modified>
</cp:coreProperties>
</file>